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7" r:id="rId2"/>
    <p:sldId id="297" r:id="rId3"/>
    <p:sldId id="281" r:id="rId4"/>
    <p:sldId id="282" r:id="rId5"/>
    <p:sldId id="283" r:id="rId6"/>
    <p:sldId id="284" r:id="rId7"/>
    <p:sldId id="285" r:id="rId8"/>
    <p:sldId id="286" r:id="rId9"/>
    <p:sldId id="287" r:id="rId10"/>
    <p:sldId id="288" r:id="rId11"/>
    <p:sldId id="289" r:id="rId12"/>
    <p:sldId id="291" r:id="rId13"/>
    <p:sldId id="293" r:id="rId14"/>
    <p:sldId id="296" r:id="rId15"/>
    <p:sldId id="295" r:id="rId16"/>
    <p:sldId id="259" r:id="rId17"/>
    <p:sldId id="258" r:id="rId18"/>
    <p:sldId id="263" r:id="rId19"/>
    <p:sldId id="262" r:id="rId20"/>
    <p:sldId id="261" r:id="rId21"/>
    <p:sldId id="268" r:id="rId22"/>
    <p:sldId id="269" r:id="rId23"/>
    <p:sldId id="267" r:id="rId24"/>
    <p:sldId id="271" r:id="rId25"/>
    <p:sldId id="275" r:id="rId26"/>
    <p:sldId id="272" r:id="rId27"/>
    <p:sldId id="277" r:id="rId28"/>
    <p:sldId id="276" r:id="rId29"/>
    <p:sldId id="278" r:id="rId30"/>
    <p:sldId id="274" r:id="rId31"/>
  </p:sldIdLst>
  <p:sldSz cx="9144000" cy="5143500" type="screen16x9"/>
  <p:notesSz cx="7010400" cy="9296400"/>
  <p:embeddedFontLst>
    <p:embeddedFont>
      <p:font typeface="Roboto" panose="02000000000000000000" pitchFamily="2" charset="0"/>
      <p:regular r:id="rId33"/>
      <p:bold r:id="rId34"/>
      <p:italic r:id="rId35"/>
      <p:boldItalic r:id="rId36"/>
    </p:embeddedFont>
    <p:embeddedFont>
      <p:font typeface="Webdings" panose="05030102010509060703" pitchFamily="18" charset="2"/>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CD Paige Dela Merced" initials="OD" lastIdx="1" clrIdx="0">
    <p:extLst>
      <p:ext uri="{19B8F6BF-5375-455C-9EA6-DF929625EA0E}">
        <p15:presenceInfo xmlns:p15="http://schemas.microsoft.com/office/powerpoint/2012/main" userId="986fa8ccbb6911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24"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1"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5a8a195465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5a8a195465_0_1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3340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19218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89468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3081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56866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42821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53992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1473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8933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39471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07463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79945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104624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77878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84334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06076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5444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59985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8657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7369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7377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9003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9499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8724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7954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8685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a8a195465_0_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a8a195465_0_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548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pic>
        <p:nvPicPr>
          <p:cNvPr id="63" name="Google Shape;63;p14"/>
          <p:cNvPicPr preferRelativeResize="0"/>
          <p:nvPr/>
        </p:nvPicPr>
        <p:blipFill rotWithShape="1">
          <a:blip r:embed="rId4">
            <a:alphaModFix/>
          </a:blip>
          <a:srcRect l="19" r="29"/>
          <a:stretch/>
        </p:blipFill>
        <p:spPr>
          <a:xfrm>
            <a:off x="1683310" y="469813"/>
            <a:ext cx="693601" cy="693600"/>
          </a:xfrm>
          <a:prstGeom prst="rect">
            <a:avLst/>
          </a:prstGeom>
          <a:noFill/>
          <a:ln>
            <a:noFill/>
          </a:ln>
        </p:spPr>
      </p:pic>
      <p:pic>
        <p:nvPicPr>
          <p:cNvPr id="64" name="Google Shape;64;p14"/>
          <p:cNvPicPr preferRelativeResize="0"/>
          <p:nvPr/>
        </p:nvPicPr>
        <p:blipFill>
          <a:blip r:embed="rId5">
            <a:alphaModFix/>
          </a:blip>
          <a:stretch>
            <a:fillRect/>
          </a:stretch>
        </p:blipFill>
        <p:spPr>
          <a:xfrm>
            <a:off x="2512050" y="393625"/>
            <a:ext cx="819302" cy="763300"/>
          </a:xfrm>
          <a:prstGeom prst="rect">
            <a:avLst/>
          </a:prstGeom>
          <a:noFill/>
          <a:ln>
            <a:noFill/>
          </a:ln>
        </p:spPr>
      </p:pic>
      <p:sp>
        <p:nvSpPr>
          <p:cNvPr id="2" name="Google Shape;59;p14">
            <a:extLst>
              <a:ext uri="{FF2B5EF4-FFF2-40B4-BE49-F238E27FC236}">
                <a16:creationId xmlns:a16="http://schemas.microsoft.com/office/drawing/2014/main" id="{4DEE06E8-075F-4902-1ACA-B3C2EDC8585E}"/>
              </a:ext>
            </a:extLst>
          </p:cNvPr>
          <p:cNvSpPr txBox="1">
            <a:spLocks/>
          </p:cNvSpPr>
          <p:nvPr/>
        </p:nvSpPr>
        <p:spPr>
          <a:xfrm>
            <a:off x="771350" y="3169768"/>
            <a:ext cx="3674700" cy="1241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000" b="1">
                <a:solidFill>
                  <a:schemeClr val="bg1"/>
                </a:solidFill>
                <a:latin typeface="Roboto"/>
                <a:ea typeface="Roboto"/>
                <a:cs typeface="Roboto"/>
                <a:sym typeface="Roboto"/>
              </a:rPr>
              <a:t>Office of Civil Defense - Rehabilitation and Recovery Management Service</a:t>
            </a:r>
            <a:endParaRPr lang="en-US" sz="2000" b="1" dirty="0">
              <a:solidFill>
                <a:schemeClr val="bg1"/>
              </a:solidFill>
              <a:latin typeface="Roboto"/>
              <a:ea typeface="Roboto"/>
              <a:cs typeface="Roboto"/>
              <a:sym typeface="Roboto"/>
            </a:endParaRPr>
          </a:p>
        </p:txBody>
      </p:sp>
      <p:sp>
        <p:nvSpPr>
          <p:cNvPr id="3" name="Google Shape;61;p14">
            <a:extLst>
              <a:ext uri="{FF2B5EF4-FFF2-40B4-BE49-F238E27FC236}">
                <a16:creationId xmlns:a16="http://schemas.microsoft.com/office/drawing/2014/main" id="{DEF22B35-BD77-3D19-E1D8-EAC9CBF17CF8}"/>
              </a:ext>
            </a:extLst>
          </p:cNvPr>
          <p:cNvSpPr txBox="1">
            <a:spLocks/>
          </p:cNvSpPr>
          <p:nvPr/>
        </p:nvSpPr>
        <p:spPr>
          <a:xfrm>
            <a:off x="450500" y="1166775"/>
            <a:ext cx="4316400" cy="16311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PH" sz="3000" b="1" dirty="0">
                <a:solidFill>
                  <a:schemeClr val="lt1"/>
                </a:solidFill>
                <a:latin typeface="Roboto"/>
                <a:ea typeface="Roboto"/>
                <a:cs typeface="Roboto"/>
                <a:sym typeface="Roboto"/>
              </a:rPr>
              <a:t>DISASTER RISK REDUCTION AND MANAGEMENT FUND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4" name="Picture 3">
            <a:extLst>
              <a:ext uri="{FF2B5EF4-FFF2-40B4-BE49-F238E27FC236}">
                <a16:creationId xmlns:a16="http://schemas.microsoft.com/office/drawing/2014/main" id="{2C18E2FB-30BD-CD69-BBBF-BCDCDE4A7942}"/>
              </a:ext>
            </a:extLst>
          </p:cNvPr>
          <p:cNvPicPr>
            <a:picLocks noChangeAspect="1"/>
          </p:cNvPicPr>
          <p:nvPr/>
        </p:nvPicPr>
        <p:blipFill>
          <a:blip r:embed="rId4"/>
          <a:stretch>
            <a:fillRect/>
          </a:stretch>
        </p:blipFill>
        <p:spPr>
          <a:xfrm>
            <a:off x="150019" y="876052"/>
            <a:ext cx="4629150" cy="2452935"/>
          </a:xfrm>
          <a:prstGeom prst="rect">
            <a:avLst/>
          </a:prstGeom>
        </p:spPr>
      </p:pic>
      <p:pic>
        <p:nvPicPr>
          <p:cNvPr id="8" name="Picture 7">
            <a:extLst>
              <a:ext uri="{FF2B5EF4-FFF2-40B4-BE49-F238E27FC236}">
                <a16:creationId xmlns:a16="http://schemas.microsoft.com/office/drawing/2014/main" id="{E9706BD8-E83C-9FD7-CAE8-4509A6D6B274}"/>
              </a:ext>
            </a:extLst>
          </p:cNvPr>
          <p:cNvPicPr>
            <a:picLocks noChangeAspect="1"/>
          </p:cNvPicPr>
          <p:nvPr/>
        </p:nvPicPr>
        <p:blipFill>
          <a:blip r:embed="rId5"/>
          <a:stretch>
            <a:fillRect/>
          </a:stretch>
        </p:blipFill>
        <p:spPr>
          <a:xfrm>
            <a:off x="4877596" y="876053"/>
            <a:ext cx="4102104" cy="2538660"/>
          </a:xfrm>
          <a:prstGeom prst="rect">
            <a:avLst/>
          </a:prstGeom>
        </p:spPr>
      </p:pic>
    </p:spTree>
    <p:extLst>
      <p:ext uri="{BB962C8B-B14F-4D97-AF65-F5344CB8AC3E}">
        <p14:creationId xmlns:p14="http://schemas.microsoft.com/office/powerpoint/2010/main" val="382172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EB9F2D9B-6946-FFFA-A194-3E9B0A963A88}"/>
              </a:ext>
            </a:extLst>
          </p:cNvPr>
          <p:cNvPicPr>
            <a:picLocks noChangeAspect="1"/>
          </p:cNvPicPr>
          <p:nvPr/>
        </p:nvPicPr>
        <p:blipFill>
          <a:blip r:embed="rId4"/>
          <a:stretch>
            <a:fillRect/>
          </a:stretch>
        </p:blipFill>
        <p:spPr>
          <a:xfrm>
            <a:off x="253774" y="675942"/>
            <a:ext cx="4111539" cy="3260264"/>
          </a:xfrm>
          <a:prstGeom prst="rect">
            <a:avLst/>
          </a:prstGeom>
        </p:spPr>
      </p:pic>
      <p:pic>
        <p:nvPicPr>
          <p:cNvPr id="6" name="Picture 5">
            <a:extLst>
              <a:ext uri="{FF2B5EF4-FFF2-40B4-BE49-F238E27FC236}">
                <a16:creationId xmlns:a16="http://schemas.microsoft.com/office/drawing/2014/main" id="{9F7F2155-639C-CEB9-5951-E65444F2EC47}"/>
              </a:ext>
            </a:extLst>
          </p:cNvPr>
          <p:cNvPicPr>
            <a:picLocks noChangeAspect="1"/>
          </p:cNvPicPr>
          <p:nvPr/>
        </p:nvPicPr>
        <p:blipFill>
          <a:blip r:embed="rId5"/>
          <a:stretch>
            <a:fillRect/>
          </a:stretch>
        </p:blipFill>
        <p:spPr>
          <a:xfrm>
            <a:off x="5035864" y="675942"/>
            <a:ext cx="3683696" cy="3260264"/>
          </a:xfrm>
          <a:prstGeom prst="rect">
            <a:avLst/>
          </a:prstGeom>
        </p:spPr>
      </p:pic>
    </p:spTree>
    <p:extLst>
      <p:ext uri="{BB962C8B-B14F-4D97-AF65-F5344CB8AC3E}">
        <p14:creationId xmlns:p14="http://schemas.microsoft.com/office/powerpoint/2010/main" val="425558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COA CIRCULAR 2012-002</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4A977F9A-C73E-83CB-FA2B-09A515733E27}"/>
              </a:ext>
            </a:extLst>
          </p:cNvPr>
          <p:cNvPicPr>
            <a:picLocks noChangeAspect="1"/>
          </p:cNvPicPr>
          <p:nvPr/>
        </p:nvPicPr>
        <p:blipFill>
          <a:blip r:embed="rId4"/>
          <a:stretch>
            <a:fillRect/>
          </a:stretch>
        </p:blipFill>
        <p:spPr>
          <a:xfrm>
            <a:off x="311700" y="611903"/>
            <a:ext cx="4295367" cy="831136"/>
          </a:xfrm>
          <a:prstGeom prst="rect">
            <a:avLst/>
          </a:prstGeom>
        </p:spPr>
      </p:pic>
      <p:pic>
        <p:nvPicPr>
          <p:cNvPr id="6" name="Picture 5">
            <a:extLst>
              <a:ext uri="{FF2B5EF4-FFF2-40B4-BE49-F238E27FC236}">
                <a16:creationId xmlns:a16="http://schemas.microsoft.com/office/drawing/2014/main" id="{D1F733EE-DB45-87DF-E102-1367EB52AB93}"/>
              </a:ext>
            </a:extLst>
          </p:cNvPr>
          <p:cNvPicPr>
            <a:picLocks noChangeAspect="1"/>
          </p:cNvPicPr>
          <p:nvPr/>
        </p:nvPicPr>
        <p:blipFill>
          <a:blip r:embed="rId5"/>
          <a:stretch>
            <a:fillRect/>
          </a:stretch>
        </p:blipFill>
        <p:spPr>
          <a:xfrm>
            <a:off x="311700" y="1380996"/>
            <a:ext cx="4167431" cy="2125251"/>
          </a:xfrm>
          <a:prstGeom prst="rect">
            <a:avLst/>
          </a:prstGeom>
        </p:spPr>
      </p:pic>
      <p:pic>
        <p:nvPicPr>
          <p:cNvPr id="8" name="Picture 7">
            <a:extLst>
              <a:ext uri="{FF2B5EF4-FFF2-40B4-BE49-F238E27FC236}">
                <a16:creationId xmlns:a16="http://schemas.microsoft.com/office/drawing/2014/main" id="{D3B008BB-D7B0-152D-7C7D-AEA460EF75F6}"/>
              </a:ext>
            </a:extLst>
          </p:cNvPr>
          <p:cNvPicPr>
            <a:picLocks noChangeAspect="1"/>
          </p:cNvPicPr>
          <p:nvPr/>
        </p:nvPicPr>
        <p:blipFill>
          <a:blip r:embed="rId6"/>
          <a:stretch>
            <a:fillRect/>
          </a:stretch>
        </p:blipFill>
        <p:spPr>
          <a:xfrm>
            <a:off x="4572001" y="757037"/>
            <a:ext cx="4057650" cy="2052774"/>
          </a:xfrm>
          <a:prstGeom prst="rect">
            <a:avLst/>
          </a:prstGeom>
        </p:spPr>
      </p:pic>
    </p:spTree>
    <p:extLst>
      <p:ext uri="{BB962C8B-B14F-4D97-AF65-F5344CB8AC3E}">
        <p14:creationId xmlns:p14="http://schemas.microsoft.com/office/powerpoint/2010/main" val="65115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pic>
        <p:nvPicPr>
          <p:cNvPr id="4" name="Picture 3">
            <a:extLst>
              <a:ext uri="{FF2B5EF4-FFF2-40B4-BE49-F238E27FC236}">
                <a16:creationId xmlns:a16="http://schemas.microsoft.com/office/drawing/2014/main" id="{23290470-842C-3252-1DF2-1EC897B800E5}"/>
              </a:ext>
            </a:extLst>
          </p:cNvPr>
          <p:cNvPicPr>
            <a:picLocks noChangeAspect="1"/>
          </p:cNvPicPr>
          <p:nvPr/>
        </p:nvPicPr>
        <p:blipFill>
          <a:blip r:embed="rId4"/>
          <a:stretch>
            <a:fillRect/>
          </a:stretch>
        </p:blipFill>
        <p:spPr>
          <a:xfrm>
            <a:off x="928688" y="378620"/>
            <a:ext cx="6943725" cy="3980276"/>
          </a:xfrm>
          <a:prstGeom prst="rect">
            <a:avLst/>
          </a:prstGeom>
        </p:spPr>
      </p:pic>
      <p:sp>
        <p:nvSpPr>
          <p:cNvPr id="8" name="Google Shape;87;p18">
            <a:extLst>
              <a:ext uri="{FF2B5EF4-FFF2-40B4-BE49-F238E27FC236}">
                <a16:creationId xmlns:a16="http://schemas.microsoft.com/office/drawing/2014/main" id="{E230289C-E29D-2426-1C77-53F52013B43C}"/>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COA CIRCULAR 2012-002</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Tree>
    <p:extLst>
      <p:ext uri="{BB962C8B-B14F-4D97-AF65-F5344CB8AC3E}">
        <p14:creationId xmlns:p14="http://schemas.microsoft.com/office/powerpoint/2010/main" val="180322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pic>
        <p:nvPicPr>
          <p:cNvPr id="3" name="Picture 2">
            <a:extLst>
              <a:ext uri="{FF2B5EF4-FFF2-40B4-BE49-F238E27FC236}">
                <a16:creationId xmlns:a16="http://schemas.microsoft.com/office/drawing/2014/main" id="{EF27479E-DC03-D792-C848-8D9DC2D22AE3}"/>
              </a:ext>
            </a:extLst>
          </p:cNvPr>
          <p:cNvPicPr>
            <a:picLocks noChangeAspect="1"/>
          </p:cNvPicPr>
          <p:nvPr/>
        </p:nvPicPr>
        <p:blipFill>
          <a:blip r:embed="rId4"/>
          <a:stretch>
            <a:fillRect/>
          </a:stretch>
        </p:blipFill>
        <p:spPr>
          <a:xfrm>
            <a:off x="916799" y="264318"/>
            <a:ext cx="7310401" cy="3979069"/>
          </a:xfrm>
          <a:prstGeom prst="rect">
            <a:avLst/>
          </a:prstGeom>
        </p:spPr>
      </p:pic>
      <p:sp>
        <p:nvSpPr>
          <p:cNvPr id="8" name="Google Shape;87;p18">
            <a:extLst>
              <a:ext uri="{FF2B5EF4-FFF2-40B4-BE49-F238E27FC236}">
                <a16:creationId xmlns:a16="http://schemas.microsoft.com/office/drawing/2014/main" id="{E230289C-E29D-2426-1C77-53F52013B43C}"/>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COA CIRCULAR 2012-002</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Tree>
    <p:extLst>
      <p:ext uri="{BB962C8B-B14F-4D97-AF65-F5344CB8AC3E}">
        <p14:creationId xmlns:p14="http://schemas.microsoft.com/office/powerpoint/2010/main" val="40250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pic>
        <p:nvPicPr>
          <p:cNvPr id="3" name="Picture 2">
            <a:extLst>
              <a:ext uri="{FF2B5EF4-FFF2-40B4-BE49-F238E27FC236}">
                <a16:creationId xmlns:a16="http://schemas.microsoft.com/office/drawing/2014/main" id="{42C674EA-C23E-11CB-5B18-2154B0823AF4}"/>
              </a:ext>
            </a:extLst>
          </p:cNvPr>
          <p:cNvPicPr>
            <a:picLocks noChangeAspect="1"/>
          </p:cNvPicPr>
          <p:nvPr/>
        </p:nvPicPr>
        <p:blipFill>
          <a:blip r:embed="rId4"/>
          <a:stretch>
            <a:fillRect/>
          </a:stretch>
        </p:blipFill>
        <p:spPr>
          <a:xfrm>
            <a:off x="436847" y="267438"/>
            <a:ext cx="8270305" cy="3993356"/>
          </a:xfrm>
          <a:prstGeom prst="rect">
            <a:avLst/>
          </a:prstGeom>
        </p:spPr>
      </p:pic>
      <p:sp>
        <p:nvSpPr>
          <p:cNvPr id="8" name="Google Shape;87;p18">
            <a:extLst>
              <a:ext uri="{FF2B5EF4-FFF2-40B4-BE49-F238E27FC236}">
                <a16:creationId xmlns:a16="http://schemas.microsoft.com/office/drawing/2014/main" id="{E230289C-E29D-2426-1C77-53F52013B43C}"/>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COA CIRCULAR 2012-002</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Tree>
    <p:extLst>
      <p:ext uri="{BB962C8B-B14F-4D97-AF65-F5344CB8AC3E}">
        <p14:creationId xmlns:p14="http://schemas.microsoft.com/office/powerpoint/2010/main" val="265951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3" name="Google Shape;87;p18">
            <a:extLst>
              <a:ext uri="{FF2B5EF4-FFF2-40B4-BE49-F238E27FC236}">
                <a16:creationId xmlns:a16="http://schemas.microsoft.com/office/drawing/2014/main" id="{8FBC523E-ADE0-B67C-F430-D64FEC5592DC}"/>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Background NDRRM Fund</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4" name="TextBox 3">
            <a:extLst>
              <a:ext uri="{FF2B5EF4-FFF2-40B4-BE49-F238E27FC236}">
                <a16:creationId xmlns:a16="http://schemas.microsoft.com/office/drawing/2014/main" id="{F8960BDD-7594-D2A0-0745-05112C0E5A7D}"/>
              </a:ext>
            </a:extLst>
          </p:cNvPr>
          <p:cNvSpPr txBox="1"/>
          <p:nvPr/>
        </p:nvSpPr>
        <p:spPr>
          <a:xfrm>
            <a:off x="1131147" y="940927"/>
            <a:ext cx="6251785" cy="3254224"/>
          </a:xfrm>
          <a:prstGeom prst="rect">
            <a:avLst/>
          </a:prstGeom>
          <a:noFill/>
        </p:spPr>
        <p:txBody>
          <a:bodyPr wrap="square">
            <a:spAutoFit/>
          </a:bodyPr>
          <a:lstStyle/>
          <a:p>
            <a:pPr marL="228600" marR="0" lvl="0" indent="-76200" algn="just" defTabSz="914400" eaLnBrk="1" fontAlgn="auto" latinLnBrk="0" hangingPunct="1">
              <a:lnSpc>
                <a:spcPct val="90000"/>
              </a:lnSpc>
              <a:spcBef>
                <a:spcPts val="1000"/>
              </a:spcBef>
              <a:spcAft>
                <a:spcPts val="0"/>
              </a:spcAft>
              <a:buClrTx/>
              <a:buSzPct val="142857"/>
              <a:buFont typeface="Noto Sans Symbols"/>
              <a:buNone/>
              <a:tabLst/>
              <a:defRPr/>
            </a:pPr>
            <a:r>
              <a:rPr kumimoji="0" lang="en-US" b="0" i="0" u="none" strike="noStrike" kern="0" cap="none" spc="0" normalizeH="0" baseline="0" noProof="0" dirty="0">
                <a:ln>
                  <a:noFill/>
                </a:ln>
                <a:solidFill>
                  <a:sysClr val="windowText" lastClr="000000"/>
                </a:solidFill>
                <a:effectLst/>
                <a:uLnTx/>
                <a:uFillTx/>
              </a:rPr>
              <a:t> Section 22 of RA 10121. National Disaster Risk" Reduction and Management Fund. shall be used for:</a:t>
            </a:r>
          </a:p>
          <a:p>
            <a:pPr marL="228600" marR="0" lvl="0" indent="-76200" algn="just" defTabSz="914400" eaLnBrk="1" fontAlgn="auto" latinLnBrk="0" hangingPunct="1">
              <a:lnSpc>
                <a:spcPct val="90000"/>
              </a:lnSpc>
              <a:spcBef>
                <a:spcPts val="1000"/>
              </a:spcBef>
              <a:spcAft>
                <a:spcPts val="0"/>
              </a:spcAft>
              <a:buClrTx/>
              <a:buSzPct val="142857"/>
              <a:buFont typeface="Noto Sans Symbols"/>
              <a:buNone/>
              <a:tabLst/>
              <a:defRPr/>
            </a:pPr>
            <a:endParaRPr lang="en-US" dirty="0">
              <a:solidFill>
                <a:sysClr val="windowText" lastClr="000000"/>
              </a:solidFill>
            </a:endParaRPr>
          </a:p>
          <a:p>
            <a:pPr marL="495300" marR="0" lvl="0" indent="-342900" algn="just" defTabSz="914400" eaLnBrk="1" fontAlgn="auto" latinLnBrk="0" hangingPunct="1">
              <a:lnSpc>
                <a:spcPct val="90000"/>
              </a:lnSpc>
              <a:spcBef>
                <a:spcPts val="1000"/>
              </a:spcBef>
              <a:spcAft>
                <a:spcPts val="0"/>
              </a:spcAft>
              <a:buClrTx/>
              <a:buSzPct val="142857"/>
              <a:buFont typeface="+mj-lt"/>
              <a:buAutoNum type="arabicPeriod"/>
              <a:tabLst/>
              <a:defRPr/>
            </a:pPr>
            <a:r>
              <a:rPr kumimoji="0" lang="en-US" i="0" u="none" strike="noStrike" kern="0" cap="none" spc="0" normalizeH="0" baseline="0" noProof="0" dirty="0">
                <a:ln>
                  <a:noFill/>
                </a:ln>
                <a:solidFill>
                  <a:sysClr val="windowText" lastClr="000000"/>
                </a:solidFill>
                <a:effectLst/>
                <a:uLnTx/>
                <a:uFillTx/>
              </a:rPr>
              <a:t>disaster risk reduction or mitigation, prevention and preparedness activities </a:t>
            </a:r>
          </a:p>
          <a:p>
            <a:pPr marL="495300" marR="0" lvl="0" indent="-342900" algn="just" defTabSz="914400" eaLnBrk="1" fontAlgn="auto" latinLnBrk="0" hangingPunct="1">
              <a:lnSpc>
                <a:spcPct val="90000"/>
              </a:lnSpc>
              <a:spcBef>
                <a:spcPts val="1000"/>
              </a:spcBef>
              <a:spcAft>
                <a:spcPts val="0"/>
              </a:spcAft>
              <a:buClrTx/>
              <a:buSzPct val="142857"/>
              <a:buFont typeface="+mj-lt"/>
              <a:buAutoNum type="arabicPeriod"/>
              <a:tabLst/>
              <a:defRPr/>
            </a:pPr>
            <a:r>
              <a:rPr kumimoji="0" lang="en-US" i="0" u="sng" strike="noStrike" kern="0" cap="none" spc="0" normalizeH="0" baseline="0" noProof="0" dirty="0">
                <a:ln>
                  <a:noFill/>
                </a:ln>
                <a:solidFill>
                  <a:sysClr val="windowText" lastClr="000000"/>
                </a:solidFill>
                <a:effectLst/>
                <a:uLnTx/>
                <a:uFillTx/>
              </a:rPr>
              <a:t>relief, recovery, reconstruction and other work or services</a:t>
            </a:r>
            <a:r>
              <a:rPr kumimoji="0" lang="en-US" i="0" strike="noStrike" kern="0" cap="none" spc="0" normalizeH="0" baseline="0" noProof="0" dirty="0">
                <a:ln>
                  <a:noFill/>
                </a:ln>
                <a:solidFill>
                  <a:sysClr val="windowText" lastClr="000000"/>
                </a:solidFill>
                <a:effectLst/>
                <a:uLnTx/>
                <a:uFillTx/>
              </a:rPr>
              <a:t> </a:t>
            </a:r>
            <a:r>
              <a:rPr lang="en-US" dirty="0">
                <a:solidFill>
                  <a:sysClr val="windowText" lastClr="000000"/>
                </a:solidFill>
              </a:rPr>
              <a:t>for </a:t>
            </a:r>
            <a:r>
              <a:rPr kumimoji="0" lang="en-US" i="0" strike="noStrike" kern="0" cap="none" spc="0" normalizeH="0" baseline="0" noProof="0" dirty="0">
                <a:ln>
                  <a:noFill/>
                </a:ln>
                <a:solidFill>
                  <a:sysClr val="windowText" lastClr="000000"/>
                </a:solidFill>
                <a:effectLst/>
                <a:uLnTx/>
                <a:uFillTx/>
              </a:rPr>
              <a:t>calamities which may occur </a:t>
            </a:r>
            <a:r>
              <a:rPr kumimoji="0" lang="en-US" i="0" u="sng" strike="noStrike" kern="0" cap="none" spc="0" normalizeH="0" baseline="0" noProof="0" dirty="0">
                <a:ln>
                  <a:noFill/>
                </a:ln>
                <a:solidFill>
                  <a:sysClr val="windowText" lastClr="000000"/>
                </a:solidFill>
                <a:effectLst/>
                <a:uLnTx/>
                <a:uFillTx/>
              </a:rPr>
              <a:t>during the budget year or past two (2) years from the budget year</a:t>
            </a:r>
            <a:r>
              <a:rPr kumimoji="0" lang="en-US" i="0" u="none" strike="noStrike" kern="0" cap="none" spc="0" normalizeH="0" baseline="0" noProof="0" dirty="0">
                <a:ln>
                  <a:noFill/>
                </a:ln>
                <a:solidFill>
                  <a:sysClr val="windowText" lastClr="000000"/>
                </a:solidFill>
                <a:effectLst/>
                <a:uLnTx/>
                <a:uFillTx/>
              </a:rPr>
              <a:t>.</a:t>
            </a:r>
            <a:endParaRPr lang="en-US" dirty="0">
              <a:solidFill>
                <a:sysClr val="windowText" lastClr="000000"/>
              </a:solidFill>
            </a:endParaRPr>
          </a:p>
          <a:p>
            <a:pPr marL="495300" marR="0" lvl="0" indent="-342900" algn="just" defTabSz="914400" eaLnBrk="1" fontAlgn="auto" latinLnBrk="0" hangingPunct="1">
              <a:lnSpc>
                <a:spcPct val="90000"/>
              </a:lnSpc>
              <a:spcBef>
                <a:spcPts val="1000"/>
              </a:spcBef>
              <a:spcAft>
                <a:spcPts val="0"/>
              </a:spcAft>
              <a:buClrTx/>
              <a:buSzPct val="142857"/>
              <a:buFont typeface="+mj-lt"/>
              <a:buAutoNum type="arabicPeriod"/>
              <a:tabLst/>
              <a:defRPr/>
            </a:pPr>
            <a:r>
              <a:rPr kumimoji="0" lang="en-US" i="0" u="none" strike="noStrike" kern="0" cap="none" spc="0" normalizeH="0" baseline="0" noProof="0" dirty="0">
                <a:ln>
                  <a:noFill/>
                </a:ln>
                <a:solidFill>
                  <a:sysClr val="windowText" lastClr="000000"/>
                </a:solidFill>
                <a:effectLst/>
                <a:uLnTx/>
                <a:uFillTx/>
              </a:rPr>
              <a:t>released </a:t>
            </a:r>
            <a:r>
              <a:rPr kumimoji="0" lang="en-US" i="0" u="sng" strike="noStrike" kern="0" cap="none" spc="0" normalizeH="0" baseline="0" noProof="0" dirty="0">
                <a:ln>
                  <a:noFill/>
                </a:ln>
                <a:solidFill>
                  <a:sysClr val="windowText" lastClr="000000"/>
                </a:solidFill>
                <a:effectLst/>
                <a:uLnTx/>
                <a:uFillTx/>
              </a:rPr>
              <a:t>upon approval of the President of the Philippines</a:t>
            </a:r>
            <a:r>
              <a:rPr kumimoji="0" lang="en-US" i="0" u="none" strike="noStrike" kern="0" cap="none" spc="0" normalizeH="0" baseline="0" noProof="0" dirty="0">
                <a:ln>
                  <a:noFill/>
                </a:ln>
                <a:solidFill>
                  <a:sysClr val="windowText" lastClr="000000"/>
                </a:solidFill>
                <a:effectLst/>
                <a:uLnTx/>
                <a:uFillTx/>
              </a:rPr>
              <a:t> in accordance with the favorable recommendation of the NDRRMC</a:t>
            </a:r>
          </a:p>
          <a:p>
            <a:pPr marL="495300" marR="0" lvl="0" indent="-342900" algn="just" defTabSz="914400" eaLnBrk="1" fontAlgn="auto" latinLnBrk="0" hangingPunct="1">
              <a:lnSpc>
                <a:spcPct val="90000"/>
              </a:lnSpc>
              <a:spcBef>
                <a:spcPts val="1000"/>
              </a:spcBef>
              <a:spcAft>
                <a:spcPts val="0"/>
              </a:spcAft>
              <a:buClrTx/>
              <a:buSzPct val="142857"/>
              <a:buFont typeface="+mj-lt"/>
              <a:buAutoNum type="arabicPeriod"/>
              <a:tabLst/>
              <a:defRPr/>
            </a:pPr>
            <a:r>
              <a:rPr kumimoji="0" lang="en-US" i="0" u="sng" strike="noStrike" kern="0" cap="none" spc="0" normalizeH="0" baseline="0" noProof="0" dirty="0">
                <a:ln>
                  <a:noFill/>
                </a:ln>
                <a:solidFill>
                  <a:sysClr val="windowText" lastClr="000000"/>
                </a:solidFill>
                <a:effectLst/>
                <a:uLnTx/>
                <a:uFillTx/>
              </a:rPr>
              <a:t>thirty percent (30%)</a:t>
            </a:r>
            <a:r>
              <a:rPr kumimoji="0" lang="en-US" i="0" u="none" strike="noStrike" kern="0" cap="none" spc="0" normalizeH="0" baseline="0" noProof="0" dirty="0">
                <a:ln>
                  <a:noFill/>
                </a:ln>
                <a:solidFill>
                  <a:sysClr val="windowText" lastClr="000000"/>
                </a:solidFill>
                <a:effectLst/>
                <a:uLnTx/>
                <a:uFillTx/>
              </a:rPr>
              <a:t> shall be allocated as </a:t>
            </a:r>
            <a:r>
              <a:rPr kumimoji="0" lang="en-US" i="0" u="sng" strike="noStrike" kern="0" cap="none" spc="0" normalizeH="0" baseline="0" noProof="0" dirty="0">
                <a:ln>
                  <a:noFill/>
                </a:ln>
                <a:solidFill>
                  <a:sysClr val="windowText" lastClr="000000"/>
                </a:solidFill>
                <a:effectLst/>
                <a:uLnTx/>
                <a:uFillTx/>
              </a:rPr>
              <a:t>Quick Response Fund (QRF)</a:t>
            </a:r>
            <a:r>
              <a:rPr kumimoji="0" lang="en-US" i="0" strike="noStrike" kern="0" cap="none" spc="0" normalizeH="0" baseline="0" noProof="0" dirty="0">
                <a:ln>
                  <a:noFill/>
                </a:ln>
                <a:solidFill>
                  <a:sysClr val="windowText" lastClr="000000"/>
                </a:solidFill>
                <a:effectLst/>
                <a:uLnTx/>
                <a:uFillTx/>
              </a:rPr>
              <a:t> </a:t>
            </a:r>
            <a:r>
              <a:rPr kumimoji="0" lang="en-US" i="0" u="none" strike="noStrike" kern="0" cap="none" spc="0" normalizeH="0" baseline="0" noProof="0" dirty="0">
                <a:ln>
                  <a:noFill/>
                </a:ln>
                <a:solidFill>
                  <a:sysClr val="windowText" lastClr="000000"/>
                </a:solidFill>
                <a:effectLst/>
                <a:uLnTx/>
                <a:uFillTx/>
              </a:rPr>
              <a:t>for relief and recovery programs</a:t>
            </a:r>
            <a:r>
              <a:rPr lang="en-US" dirty="0">
                <a:solidFill>
                  <a:sysClr val="windowText" lastClr="000000"/>
                </a:solidFill>
              </a:rPr>
              <a:t> for disaster-affected areas to be</a:t>
            </a:r>
            <a:r>
              <a:rPr kumimoji="0" lang="en-US" i="0" u="none" strike="noStrike" kern="0" cap="none" spc="0" normalizeH="0" baseline="0" noProof="0" dirty="0">
                <a:ln>
                  <a:noFill/>
                </a:ln>
                <a:solidFill>
                  <a:sysClr val="windowText" lastClr="000000"/>
                </a:solidFill>
                <a:effectLst/>
                <a:uLnTx/>
                <a:uFillTx/>
              </a:rPr>
              <a:t> </a:t>
            </a:r>
            <a:r>
              <a:rPr kumimoji="0" lang="en-US" i="0" u="sng" strike="noStrike" kern="0" cap="none" spc="0" normalizeH="0" baseline="0" noProof="0" dirty="0">
                <a:ln>
                  <a:noFill/>
                </a:ln>
                <a:solidFill>
                  <a:sysClr val="windowText" lastClr="000000"/>
                </a:solidFill>
                <a:effectLst/>
                <a:uLnTx/>
                <a:uFillTx/>
              </a:rPr>
              <a:t>normalized as quickly as possible</a:t>
            </a:r>
            <a:r>
              <a:rPr kumimoji="0" lang="en-US" i="0" u="none" strike="noStrike" kern="0" cap="none" spc="0" normalizeH="0" baseline="0" noProof="0" dirty="0">
                <a:ln>
                  <a:noFill/>
                </a:ln>
                <a:solidFill>
                  <a:sysClr val="windowText" lastClr="000000"/>
                </a:solidFill>
                <a:effectLst/>
                <a:uLnTx/>
                <a:uFillTx/>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3" name="Google Shape;87;p18">
            <a:extLst>
              <a:ext uri="{FF2B5EF4-FFF2-40B4-BE49-F238E27FC236}">
                <a16:creationId xmlns:a16="http://schemas.microsoft.com/office/drawing/2014/main" id="{D2536382-BA0C-B710-3901-9E851E40AFD8}"/>
              </a:ext>
            </a:extLst>
          </p:cNvPr>
          <p:cNvSpPr txBox="1">
            <a:spLocks/>
          </p:cNvSpPr>
          <p:nvPr/>
        </p:nvSpPr>
        <p:spPr>
          <a:xfrm>
            <a:off x="1530900" y="1370435"/>
            <a:ext cx="7613100" cy="2993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4400" b="1">
                <a:solidFill>
                  <a:srgbClr val="0B5394"/>
                </a:solidFill>
                <a:latin typeface="Roboto"/>
                <a:ea typeface="Roboto"/>
                <a:cs typeface="Roboto"/>
                <a:sym typeface="Roboto"/>
              </a:rPr>
              <a:t>DISASTER PREPAREDNESS, PREVENTION AND MITIGATION</a:t>
            </a:r>
            <a:br>
              <a:rPr lang="en-US" sz="4400" b="1">
                <a:solidFill>
                  <a:srgbClr val="0B5394"/>
                </a:solidFill>
                <a:latin typeface="Roboto"/>
                <a:ea typeface="Roboto"/>
                <a:cs typeface="Roboto"/>
                <a:sym typeface="Roboto"/>
              </a:rPr>
            </a:br>
            <a:endParaRPr lang="en-US" sz="4400" b="1" dirty="0">
              <a:solidFill>
                <a:srgbClr val="0B5394"/>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grpSp>
        <p:nvGrpSpPr>
          <p:cNvPr id="64" name="Google Shape;59;p13">
            <a:extLst>
              <a:ext uri="{FF2B5EF4-FFF2-40B4-BE49-F238E27FC236}">
                <a16:creationId xmlns:a16="http://schemas.microsoft.com/office/drawing/2014/main" id="{EBF42B24-CCD8-D8D4-C5E6-C3E941B4358B}"/>
              </a:ext>
            </a:extLst>
          </p:cNvPr>
          <p:cNvGrpSpPr/>
          <p:nvPr/>
        </p:nvGrpSpPr>
        <p:grpSpPr>
          <a:xfrm>
            <a:off x="1192683" y="3129895"/>
            <a:ext cx="1525490" cy="1369850"/>
            <a:chOff x="1630838" y="3228625"/>
            <a:chExt cx="1467600" cy="1251190"/>
          </a:xfrm>
        </p:grpSpPr>
        <p:sp>
          <p:nvSpPr>
            <p:cNvPr id="65" name="Google Shape;60;p13">
              <a:extLst>
                <a:ext uri="{FF2B5EF4-FFF2-40B4-BE49-F238E27FC236}">
                  <a16:creationId xmlns:a16="http://schemas.microsoft.com/office/drawing/2014/main" id="{53321265-7C27-BFC4-0A57-0F01156F1390}"/>
                </a:ext>
              </a:extLst>
            </p:cNvPr>
            <p:cNvSpPr/>
            <p:nvPr/>
          </p:nvSpPr>
          <p:spPr>
            <a:xfrm>
              <a:off x="1766625" y="3228625"/>
              <a:ext cx="1243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1;p13">
              <a:extLst>
                <a:ext uri="{FF2B5EF4-FFF2-40B4-BE49-F238E27FC236}">
                  <a16:creationId xmlns:a16="http://schemas.microsoft.com/office/drawing/2014/main" id="{3E1D4E13-03EC-8C24-59E9-55A267F76C38}"/>
                </a:ext>
              </a:extLst>
            </p:cNvPr>
            <p:cNvSpPr txBox="1"/>
            <p:nvPr/>
          </p:nvSpPr>
          <p:spPr>
            <a:xfrm>
              <a:off x="1759822" y="3294155"/>
              <a:ext cx="12435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800" dirty="0">
                  <a:solidFill>
                    <a:srgbClr val="FFFFFF"/>
                  </a:solidFill>
                </a:rPr>
                <a:t> </a:t>
              </a:r>
              <a:r>
                <a:rPr lang="en-PH" sz="800" b="1" dirty="0">
                  <a:solidFill>
                    <a:srgbClr val="FFFFFF"/>
                  </a:solidFill>
                </a:rPr>
                <a:t>Not Later than End of June Every Year</a:t>
              </a:r>
              <a:endParaRPr sz="800" dirty="0">
                <a:solidFill>
                  <a:srgbClr val="FFFFFF"/>
                </a:solidFill>
              </a:endParaRPr>
            </a:p>
            <a:p>
              <a:pPr marL="0" lvl="0" indent="0" algn="ctr" rtl="0">
                <a:spcBef>
                  <a:spcPts val="0"/>
                </a:spcBef>
                <a:spcAft>
                  <a:spcPts val="0"/>
                </a:spcAft>
                <a:buNone/>
              </a:pPr>
              <a:endParaRPr sz="500" b="1" dirty="0">
                <a:solidFill>
                  <a:schemeClr val="lt1"/>
                </a:solidFill>
              </a:endParaRPr>
            </a:p>
          </p:txBody>
        </p:sp>
        <p:sp>
          <p:nvSpPr>
            <p:cNvPr id="67" name="Google Shape;62;p13">
              <a:extLst>
                <a:ext uri="{FF2B5EF4-FFF2-40B4-BE49-F238E27FC236}">
                  <a16:creationId xmlns:a16="http://schemas.microsoft.com/office/drawing/2014/main" id="{6C135DD0-2ABE-BB13-1CA3-7C1B73F3B71D}"/>
                </a:ext>
              </a:extLst>
            </p:cNvPr>
            <p:cNvSpPr/>
            <p:nvPr/>
          </p:nvSpPr>
          <p:spPr>
            <a:xfrm>
              <a:off x="1751550" y="3522025"/>
              <a:ext cx="1258500" cy="9345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3;p13">
              <a:extLst>
                <a:ext uri="{FF2B5EF4-FFF2-40B4-BE49-F238E27FC236}">
                  <a16:creationId xmlns:a16="http://schemas.microsoft.com/office/drawing/2014/main" id="{25E5068A-F82B-1192-A05E-DC350BCE78D4}"/>
                </a:ext>
              </a:extLst>
            </p:cNvPr>
            <p:cNvSpPr txBox="1"/>
            <p:nvPr/>
          </p:nvSpPr>
          <p:spPr>
            <a:xfrm>
              <a:off x="1630838" y="3519925"/>
              <a:ext cx="14676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dirty="0">
                  <a:solidFill>
                    <a:schemeClr val="dk1"/>
                  </a:solidFill>
                </a:rPr>
                <a:t>LGU</a:t>
              </a:r>
              <a:endParaRPr sz="800" b="1" u="sng" dirty="0">
                <a:solidFill>
                  <a:schemeClr val="dk1"/>
                </a:solidFill>
              </a:endParaRPr>
            </a:p>
          </p:txBody>
        </p:sp>
        <p:sp>
          <p:nvSpPr>
            <p:cNvPr id="69" name="Google Shape;64;p13">
              <a:extLst>
                <a:ext uri="{FF2B5EF4-FFF2-40B4-BE49-F238E27FC236}">
                  <a16:creationId xmlns:a16="http://schemas.microsoft.com/office/drawing/2014/main" id="{58983B33-2BA4-1392-6C49-FD82A158E6DD}"/>
                </a:ext>
              </a:extLst>
            </p:cNvPr>
            <p:cNvSpPr txBox="1"/>
            <p:nvPr/>
          </p:nvSpPr>
          <p:spPr>
            <a:xfrm>
              <a:off x="1759050" y="3795330"/>
              <a:ext cx="1243500" cy="684485"/>
            </a:xfrm>
            <a:prstGeom prst="rect">
              <a:avLst/>
            </a:prstGeom>
            <a:noFill/>
            <a:ln>
              <a:noFill/>
            </a:ln>
          </p:spPr>
          <p:txBody>
            <a:bodyPr spcFirstLastPara="1" wrap="square" lIns="91425" tIns="91425" rIns="91425" bIns="91425" anchor="ctr" anchorCtr="0">
              <a:noAutofit/>
            </a:bodyPr>
            <a:lstStyle/>
            <a:p>
              <a:pPr algn="ctr">
                <a:lnSpc>
                  <a:spcPct val="115000"/>
                </a:lnSpc>
              </a:pPr>
              <a:r>
                <a:rPr lang="en-US" sz="800" dirty="0">
                  <a:solidFill>
                    <a:schemeClr val="dk1"/>
                  </a:solidFill>
                </a:rPr>
                <a:t>Submission of proposal w/ complete documentary requirements</a:t>
              </a:r>
              <a:endParaRPr lang="en-US" sz="800" u="sng" dirty="0">
                <a:solidFill>
                  <a:schemeClr val="dk1"/>
                </a:solidFill>
              </a:endParaRPr>
            </a:p>
            <a:p>
              <a:pPr marL="0" lvl="0" indent="0" algn="ctr" rtl="0">
                <a:lnSpc>
                  <a:spcPct val="115000"/>
                </a:lnSpc>
                <a:spcBef>
                  <a:spcPts val="0"/>
                </a:spcBef>
                <a:spcAft>
                  <a:spcPts val="0"/>
                </a:spcAft>
                <a:buNone/>
              </a:pPr>
              <a:endParaRPr sz="800" b="1" u="sng" dirty="0">
                <a:solidFill>
                  <a:schemeClr val="dk1"/>
                </a:solidFill>
              </a:endParaRPr>
            </a:p>
          </p:txBody>
        </p:sp>
      </p:grpSp>
      <p:cxnSp>
        <p:nvCxnSpPr>
          <p:cNvPr id="70" name="Google Shape;65;p13">
            <a:extLst>
              <a:ext uri="{FF2B5EF4-FFF2-40B4-BE49-F238E27FC236}">
                <a16:creationId xmlns:a16="http://schemas.microsoft.com/office/drawing/2014/main" id="{BEFB14F0-7DD1-ED35-3B6A-F407F1174F96}"/>
              </a:ext>
            </a:extLst>
          </p:cNvPr>
          <p:cNvCxnSpPr/>
          <p:nvPr/>
        </p:nvCxnSpPr>
        <p:spPr>
          <a:xfrm>
            <a:off x="4152205" y="2456073"/>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71" name="Google Shape;66;p13">
            <a:extLst>
              <a:ext uri="{FF2B5EF4-FFF2-40B4-BE49-F238E27FC236}">
                <a16:creationId xmlns:a16="http://schemas.microsoft.com/office/drawing/2014/main" id="{03AFE3D2-981F-07A3-AD24-9709E0FADBC7}"/>
              </a:ext>
            </a:extLst>
          </p:cNvPr>
          <p:cNvCxnSpPr/>
          <p:nvPr/>
        </p:nvCxnSpPr>
        <p:spPr>
          <a:xfrm>
            <a:off x="4152205" y="3675273"/>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72" name="Google Shape;67;p13">
            <a:extLst>
              <a:ext uri="{FF2B5EF4-FFF2-40B4-BE49-F238E27FC236}">
                <a16:creationId xmlns:a16="http://schemas.microsoft.com/office/drawing/2014/main" id="{8FC1175E-77A0-C0E2-5521-1A1CDF3DB520}"/>
              </a:ext>
            </a:extLst>
          </p:cNvPr>
          <p:cNvCxnSpPr/>
          <p:nvPr/>
        </p:nvCxnSpPr>
        <p:spPr>
          <a:xfrm>
            <a:off x="4152205" y="4284873"/>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73" name="Google Shape;68;p13">
            <a:extLst>
              <a:ext uri="{FF2B5EF4-FFF2-40B4-BE49-F238E27FC236}">
                <a16:creationId xmlns:a16="http://schemas.microsoft.com/office/drawing/2014/main" id="{121B85A5-9FFE-E56F-42CB-50FE923CEAD0}"/>
              </a:ext>
            </a:extLst>
          </p:cNvPr>
          <p:cNvCxnSpPr/>
          <p:nvPr/>
        </p:nvCxnSpPr>
        <p:spPr>
          <a:xfrm>
            <a:off x="4152205" y="1846473"/>
            <a:ext cx="0" cy="429600"/>
          </a:xfrm>
          <a:prstGeom prst="straightConnector1">
            <a:avLst/>
          </a:prstGeom>
          <a:noFill/>
          <a:ln w="38100" cap="flat" cmpd="sng">
            <a:solidFill>
              <a:srgbClr val="FF0000"/>
            </a:solidFill>
            <a:prstDash val="solid"/>
            <a:round/>
            <a:headEnd type="none" w="med" len="med"/>
            <a:tailEnd type="none" w="med" len="med"/>
          </a:ln>
        </p:spPr>
      </p:cxnSp>
      <p:sp>
        <p:nvSpPr>
          <p:cNvPr id="74" name="Google Shape;70;p13">
            <a:extLst>
              <a:ext uri="{FF2B5EF4-FFF2-40B4-BE49-F238E27FC236}">
                <a16:creationId xmlns:a16="http://schemas.microsoft.com/office/drawing/2014/main" id="{94C9A3C6-8204-6B03-9D6E-AAC8354B853D}"/>
              </a:ext>
            </a:extLst>
          </p:cNvPr>
          <p:cNvSpPr/>
          <p:nvPr/>
        </p:nvSpPr>
        <p:spPr>
          <a:xfrm rot="10800000">
            <a:off x="4290794" y="2928405"/>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1;p13">
            <a:extLst>
              <a:ext uri="{FF2B5EF4-FFF2-40B4-BE49-F238E27FC236}">
                <a16:creationId xmlns:a16="http://schemas.microsoft.com/office/drawing/2014/main" id="{26B9DA95-2510-BDDA-B05F-38FC422A1AD1}"/>
              </a:ext>
            </a:extLst>
          </p:cNvPr>
          <p:cNvSpPr txBox="1"/>
          <p:nvPr/>
        </p:nvSpPr>
        <p:spPr>
          <a:xfrm rot="973">
            <a:off x="4301680" y="2970779"/>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76" name="Google Shape;72;p13">
            <a:extLst>
              <a:ext uri="{FF2B5EF4-FFF2-40B4-BE49-F238E27FC236}">
                <a16:creationId xmlns:a16="http://schemas.microsoft.com/office/drawing/2014/main" id="{E0C7121A-9B42-549C-08D3-B2C7CC20AD74}"/>
              </a:ext>
            </a:extLst>
          </p:cNvPr>
          <p:cNvSpPr/>
          <p:nvPr/>
        </p:nvSpPr>
        <p:spPr>
          <a:xfrm rot="10800000">
            <a:off x="4290769" y="2030805"/>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3;p13">
            <a:extLst>
              <a:ext uri="{FF2B5EF4-FFF2-40B4-BE49-F238E27FC236}">
                <a16:creationId xmlns:a16="http://schemas.microsoft.com/office/drawing/2014/main" id="{4FC473A5-0F6E-7802-8C62-7B1979A2D5E6}"/>
              </a:ext>
            </a:extLst>
          </p:cNvPr>
          <p:cNvSpPr txBox="1"/>
          <p:nvPr/>
        </p:nvSpPr>
        <p:spPr>
          <a:xfrm>
            <a:off x="4337219" y="2746930"/>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OCD CO</a:t>
            </a:r>
            <a:endParaRPr sz="800" b="1" u="sng">
              <a:solidFill>
                <a:schemeClr val="lt1"/>
              </a:solidFill>
            </a:endParaRPr>
          </a:p>
        </p:txBody>
      </p:sp>
      <p:sp>
        <p:nvSpPr>
          <p:cNvPr id="78" name="Google Shape;74;p13">
            <a:extLst>
              <a:ext uri="{FF2B5EF4-FFF2-40B4-BE49-F238E27FC236}">
                <a16:creationId xmlns:a16="http://schemas.microsoft.com/office/drawing/2014/main" id="{C0982569-17AB-B8BD-D366-2315A2FA2A4A}"/>
              </a:ext>
            </a:extLst>
          </p:cNvPr>
          <p:cNvSpPr txBox="1"/>
          <p:nvPr/>
        </p:nvSpPr>
        <p:spPr>
          <a:xfrm>
            <a:off x="4321919" y="2096105"/>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Endorsement to SND of Letter to OP</a:t>
            </a:r>
            <a:endParaRPr sz="800" b="1" u="sng">
              <a:solidFill>
                <a:schemeClr val="lt1"/>
              </a:solidFill>
            </a:endParaRPr>
          </a:p>
        </p:txBody>
      </p:sp>
      <p:sp>
        <p:nvSpPr>
          <p:cNvPr id="79" name="Google Shape;75;p13">
            <a:extLst>
              <a:ext uri="{FF2B5EF4-FFF2-40B4-BE49-F238E27FC236}">
                <a16:creationId xmlns:a16="http://schemas.microsoft.com/office/drawing/2014/main" id="{8C90B97F-D33E-D57C-D7A9-0394191CFFAD}"/>
              </a:ext>
            </a:extLst>
          </p:cNvPr>
          <p:cNvSpPr/>
          <p:nvPr/>
        </p:nvSpPr>
        <p:spPr>
          <a:xfrm rot="10800000">
            <a:off x="5477458" y="2479680"/>
            <a:ext cx="1138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p13">
            <a:extLst>
              <a:ext uri="{FF2B5EF4-FFF2-40B4-BE49-F238E27FC236}">
                <a16:creationId xmlns:a16="http://schemas.microsoft.com/office/drawing/2014/main" id="{B3A20EC8-1A2A-E0A0-F481-C109D95C38EB}"/>
              </a:ext>
            </a:extLst>
          </p:cNvPr>
          <p:cNvSpPr txBox="1"/>
          <p:nvPr/>
        </p:nvSpPr>
        <p:spPr>
          <a:xfrm rot="915">
            <a:off x="5490906" y="2522055"/>
            <a:ext cx="11274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81" name="Google Shape;77;p13">
            <a:extLst>
              <a:ext uri="{FF2B5EF4-FFF2-40B4-BE49-F238E27FC236}">
                <a16:creationId xmlns:a16="http://schemas.microsoft.com/office/drawing/2014/main" id="{5FCEFEF2-45BE-EDE4-1F34-F3AEEA8E7049}"/>
              </a:ext>
            </a:extLst>
          </p:cNvPr>
          <p:cNvSpPr/>
          <p:nvPr/>
        </p:nvSpPr>
        <p:spPr>
          <a:xfrm rot="10800000">
            <a:off x="5477632" y="1582080"/>
            <a:ext cx="11274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8;p13">
            <a:extLst>
              <a:ext uri="{FF2B5EF4-FFF2-40B4-BE49-F238E27FC236}">
                <a16:creationId xmlns:a16="http://schemas.microsoft.com/office/drawing/2014/main" id="{13D3A5DA-001A-9DF1-5CB0-30ED8C9F92ED}"/>
              </a:ext>
            </a:extLst>
          </p:cNvPr>
          <p:cNvSpPr txBox="1"/>
          <p:nvPr/>
        </p:nvSpPr>
        <p:spPr>
          <a:xfrm>
            <a:off x="5438769" y="2252580"/>
            <a:ext cx="1211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SND/C, NDRRMC</a:t>
            </a:r>
            <a:endParaRPr sz="800" b="1" u="sng">
              <a:solidFill>
                <a:schemeClr val="lt1"/>
              </a:solidFill>
            </a:endParaRPr>
          </a:p>
        </p:txBody>
      </p:sp>
      <p:sp>
        <p:nvSpPr>
          <p:cNvPr id="83" name="Google Shape;79;p13">
            <a:extLst>
              <a:ext uri="{FF2B5EF4-FFF2-40B4-BE49-F238E27FC236}">
                <a16:creationId xmlns:a16="http://schemas.microsoft.com/office/drawing/2014/main" id="{478FFAF7-373A-CB66-762E-09D6C3B4541D}"/>
              </a:ext>
            </a:extLst>
          </p:cNvPr>
          <p:cNvSpPr txBox="1"/>
          <p:nvPr/>
        </p:nvSpPr>
        <p:spPr>
          <a:xfrm>
            <a:off x="5438781" y="1658055"/>
            <a:ext cx="1154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Approves and signs recommendation letter to OP</a:t>
            </a:r>
            <a:endParaRPr sz="800" b="1">
              <a:solidFill>
                <a:schemeClr val="lt1"/>
              </a:solidFill>
            </a:endParaRPr>
          </a:p>
        </p:txBody>
      </p:sp>
      <p:sp>
        <p:nvSpPr>
          <p:cNvPr id="84" name="Google Shape;80;p13">
            <a:extLst>
              <a:ext uri="{FF2B5EF4-FFF2-40B4-BE49-F238E27FC236}">
                <a16:creationId xmlns:a16="http://schemas.microsoft.com/office/drawing/2014/main" id="{D53BD83B-A3AA-5825-CFD1-E4331043CBD7}"/>
              </a:ext>
            </a:extLst>
          </p:cNvPr>
          <p:cNvSpPr/>
          <p:nvPr/>
        </p:nvSpPr>
        <p:spPr>
          <a:xfrm rot="10800000">
            <a:off x="6773694" y="1983530"/>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1;p13">
            <a:extLst>
              <a:ext uri="{FF2B5EF4-FFF2-40B4-BE49-F238E27FC236}">
                <a16:creationId xmlns:a16="http://schemas.microsoft.com/office/drawing/2014/main" id="{2DF9B629-FF19-D1D8-69C0-16DF4C252BCB}"/>
              </a:ext>
            </a:extLst>
          </p:cNvPr>
          <p:cNvSpPr txBox="1"/>
          <p:nvPr/>
        </p:nvSpPr>
        <p:spPr>
          <a:xfrm rot="973">
            <a:off x="6784580" y="2025904"/>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1-2 Working Days</a:t>
            </a:r>
            <a:endParaRPr sz="500" b="1" dirty="0">
              <a:solidFill>
                <a:schemeClr val="lt1"/>
              </a:solidFill>
            </a:endParaRPr>
          </a:p>
        </p:txBody>
      </p:sp>
      <p:sp>
        <p:nvSpPr>
          <p:cNvPr id="86" name="Google Shape;82;p13">
            <a:extLst>
              <a:ext uri="{FF2B5EF4-FFF2-40B4-BE49-F238E27FC236}">
                <a16:creationId xmlns:a16="http://schemas.microsoft.com/office/drawing/2014/main" id="{35350E31-57D8-CA33-FD72-AB191D750A3C}"/>
              </a:ext>
            </a:extLst>
          </p:cNvPr>
          <p:cNvSpPr/>
          <p:nvPr/>
        </p:nvSpPr>
        <p:spPr>
          <a:xfrm rot="10800000">
            <a:off x="6773669" y="1085930"/>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p13">
            <a:extLst>
              <a:ext uri="{FF2B5EF4-FFF2-40B4-BE49-F238E27FC236}">
                <a16:creationId xmlns:a16="http://schemas.microsoft.com/office/drawing/2014/main" id="{90860B5C-3DAE-8FF3-296B-E992061C6EB5}"/>
              </a:ext>
            </a:extLst>
          </p:cNvPr>
          <p:cNvSpPr txBox="1"/>
          <p:nvPr/>
        </p:nvSpPr>
        <p:spPr>
          <a:xfrm>
            <a:off x="6820119" y="1802055"/>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OCD CO</a:t>
            </a:r>
            <a:endParaRPr sz="800" b="1" u="sng">
              <a:solidFill>
                <a:schemeClr val="lt1"/>
              </a:solidFill>
            </a:endParaRPr>
          </a:p>
        </p:txBody>
      </p:sp>
      <p:sp>
        <p:nvSpPr>
          <p:cNvPr id="88" name="Google Shape;84;p13">
            <a:extLst>
              <a:ext uri="{FF2B5EF4-FFF2-40B4-BE49-F238E27FC236}">
                <a16:creationId xmlns:a16="http://schemas.microsoft.com/office/drawing/2014/main" id="{5CCA6E46-19F6-CCF7-1794-11E93CFF5D13}"/>
              </a:ext>
            </a:extLst>
          </p:cNvPr>
          <p:cNvSpPr txBox="1"/>
          <p:nvPr/>
        </p:nvSpPr>
        <p:spPr>
          <a:xfrm>
            <a:off x="6804819" y="1151230"/>
            <a:ext cx="10596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Transmittal of Request to OP for approval</a:t>
            </a:r>
            <a:endParaRPr sz="800" b="1">
              <a:solidFill>
                <a:schemeClr val="lt1"/>
              </a:solidFill>
            </a:endParaRPr>
          </a:p>
        </p:txBody>
      </p:sp>
      <p:sp>
        <p:nvSpPr>
          <p:cNvPr id="89" name="Google Shape;85;p13">
            <a:extLst>
              <a:ext uri="{FF2B5EF4-FFF2-40B4-BE49-F238E27FC236}">
                <a16:creationId xmlns:a16="http://schemas.microsoft.com/office/drawing/2014/main" id="{5B7C10CA-4217-A8BA-70A9-857BF15D8EC1}"/>
              </a:ext>
            </a:extLst>
          </p:cNvPr>
          <p:cNvSpPr/>
          <p:nvPr/>
        </p:nvSpPr>
        <p:spPr>
          <a:xfrm>
            <a:off x="7673634" y="-144295"/>
            <a:ext cx="1364364" cy="1035720"/>
          </a:xfrm>
          <a:prstGeom prst="irregularSeal1">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6;p13">
            <a:extLst>
              <a:ext uri="{FF2B5EF4-FFF2-40B4-BE49-F238E27FC236}">
                <a16:creationId xmlns:a16="http://schemas.microsoft.com/office/drawing/2014/main" id="{95BB9519-91DA-A96C-C49D-C36747CF4654}"/>
              </a:ext>
            </a:extLst>
          </p:cNvPr>
          <p:cNvSpPr txBox="1"/>
          <p:nvPr/>
        </p:nvSpPr>
        <p:spPr>
          <a:xfrm>
            <a:off x="7925781" y="114238"/>
            <a:ext cx="932400" cy="54738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200" b="1" dirty="0">
                <a:solidFill>
                  <a:srgbClr val="FFFFFF"/>
                </a:solidFill>
              </a:rPr>
              <a:t>Increased Capacity</a:t>
            </a:r>
            <a:endParaRPr sz="1200" b="1" dirty="0">
              <a:solidFill>
                <a:srgbClr val="FFFFFF"/>
              </a:solidFill>
            </a:endParaRPr>
          </a:p>
        </p:txBody>
      </p:sp>
      <p:sp>
        <p:nvSpPr>
          <p:cNvPr id="91" name="Google Shape;87;p13">
            <a:extLst>
              <a:ext uri="{FF2B5EF4-FFF2-40B4-BE49-F238E27FC236}">
                <a16:creationId xmlns:a16="http://schemas.microsoft.com/office/drawing/2014/main" id="{A833AC2C-AA7F-1138-9FD1-BF1DDF647737}"/>
              </a:ext>
            </a:extLst>
          </p:cNvPr>
          <p:cNvSpPr/>
          <p:nvPr/>
        </p:nvSpPr>
        <p:spPr>
          <a:xfrm rot="10800000">
            <a:off x="29312" y="-15961"/>
            <a:ext cx="5800765" cy="531600"/>
          </a:xfrm>
          <a:prstGeom prst="homePlate">
            <a:avLst>
              <a:gd name="adj" fmla="val 50000"/>
            </a:avLst>
          </a:prstGeom>
          <a:solidFill>
            <a:srgbClr val="38761D"/>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8;p13">
            <a:extLst>
              <a:ext uri="{FF2B5EF4-FFF2-40B4-BE49-F238E27FC236}">
                <a16:creationId xmlns:a16="http://schemas.microsoft.com/office/drawing/2014/main" id="{BC91E36E-4DD8-2B34-CD80-8713EFCA6147}"/>
              </a:ext>
            </a:extLst>
          </p:cNvPr>
          <p:cNvSpPr txBox="1"/>
          <p:nvPr/>
        </p:nvSpPr>
        <p:spPr>
          <a:xfrm>
            <a:off x="341088" y="-80989"/>
            <a:ext cx="5488989" cy="70165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dirty="0">
                <a:solidFill>
                  <a:srgbClr val="FFFFFF"/>
                </a:solidFill>
              </a:rPr>
              <a:t>Process Flow  Pre-Disaster Interventions </a:t>
            </a:r>
          </a:p>
        </p:txBody>
      </p:sp>
      <p:sp>
        <p:nvSpPr>
          <p:cNvPr id="93" name="Google Shape;92;p13">
            <a:extLst>
              <a:ext uri="{FF2B5EF4-FFF2-40B4-BE49-F238E27FC236}">
                <a16:creationId xmlns:a16="http://schemas.microsoft.com/office/drawing/2014/main" id="{87F8B6A5-2594-CF0B-9063-A6B2F697228C}"/>
              </a:ext>
            </a:extLst>
          </p:cNvPr>
          <p:cNvSpPr txBox="1"/>
          <p:nvPr/>
        </p:nvSpPr>
        <p:spPr>
          <a:xfrm>
            <a:off x="182649" y="1178820"/>
            <a:ext cx="148264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900" b="1" dirty="0">
              <a:solidFill>
                <a:schemeClr val="dk1"/>
              </a:solidFill>
            </a:endParaRPr>
          </a:p>
          <a:p>
            <a:pPr marL="0" lvl="0" indent="0" algn="ctr" rtl="0">
              <a:lnSpc>
                <a:spcPct val="115000"/>
              </a:lnSpc>
              <a:spcBef>
                <a:spcPts val="0"/>
              </a:spcBef>
              <a:spcAft>
                <a:spcPts val="0"/>
              </a:spcAft>
              <a:buNone/>
            </a:pPr>
            <a:endParaRPr sz="900" b="1" dirty="0">
              <a:solidFill>
                <a:schemeClr val="lt1"/>
              </a:solidFill>
            </a:endParaRPr>
          </a:p>
        </p:txBody>
      </p:sp>
      <p:sp>
        <p:nvSpPr>
          <p:cNvPr id="94" name="Google Shape;100;p13">
            <a:extLst>
              <a:ext uri="{FF2B5EF4-FFF2-40B4-BE49-F238E27FC236}">
                <a16:creationId xmlns:a16="http://schemas.microsoft.com/office/drawing/2014/main" id="{84AACB94-30FF-EC35-93EF-74EA17881CF4}"/>
              </a:ext>
            </a:extLst>
          </p:cNvPr>
          <p:cNvSpPr/>
          <p:nvPr/>
        </p:nvSpPr>
        <p:spPr>
          <a:xfrm>
            <a:off x="7973250" y="982224"/>
            <a:ext cx="968100" cy="733550"/>
          </a:xfrm>
          <a:prstGeom prst="roundRect">
            <a:avLst>
              <a:gd name="adj" fmla="val 16667"/>
            </a:avLst>
          </a:prstGeom>
          <a:solidFill>
            <a:srgbClr val="ED7D3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1;p13">
            <a:extLst>
              <a:ext uri="{FF2B5EF4-FFF2-40B4-BE49-F238E27FC236}">
                <a16:creationId xmlns:a16="http://schemas.microsoft.com/office/drawing/2014/main" id="{ACA59035-1D87-46F0-0E50-355A8EFB3F37}"/>
              </a:ext>
            </a:extLst>
          </p:cNvPr>
          <p:cNvSpPr txBox="1"/>
          <p:nvPr/>
        </p:nvSpPr>
        <p:spPr>
          <a:xfrm>
            <a:off x="7893600" y="1230380"/>
            <a:ext cx="11274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Sub-Total OCD&amp;DND: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7-12 Working days</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
        <p:nvSpPr>
          <p:cNvPr id="96" name="Google Shape;102;p13">
            <a:extLst>
              <a:ext uri="{FF2B5EF4-FFF2-40B4-BE49-F238E27FC236}">
                <a16:creationId xmlns:a16="http://schemas.microsoft.com/office/drawing/2014/main" id="{CE19B719-EB95-3E4A-9722-82AC4197FCE4}"/>
              </a:ext>
            </a:extLst>
          </p:cNvPr>
          <p:cNvSpPr/>
          <p:nvPr/>
        </p:nvSpPr>
        <p:spPr>
          <a:xfrm rot="3924353">
            <a:off x="4612619" y="1038193"/>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3;p13">
            <a:extLst>
              <a:ext uri="{FF2B5EF4-FFF2-40B4-BE49-F238E27FC236}">
                <a16:creationId xmlns:a16="http://schemas.microsoft.com/office/drawing/2014/main" id="{5DB6969A-13DF-BD22-FB94-B20FE1EB2C56}"/>
              </a:ext>
            </a:extLst>
          </p:cNvPr>
          <p:cNvSpPr/>
          <p:nvPr/>
        </p:nvSpPr>
        <p:spPr>
          <a:xfrm>
            <a:off x="4563682" y="1370130"/>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4;p13">
            <a:extLst>
              <a:ext uri="{FF2B5EF4-FFF2-40B4-BE49-F238E27FC236}">
                <a16:creationId xmlns:a16="http://schemas.microsoft.com/office/drawing/2014/main" id="{AAF24AA0-7C66-306B-298C-D2043F05EE2D}"/>
              </a:ext>
            </a:extLst>
          </p:cNvPr>
          <p:cNvSpPr txBox="1"/>
          <p:nvPr/>
        </p:nvSpPr>
        <p:spPr>
          <a:xfrm>
            <a:off x="4563694" y="1380205"/>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4</a:t>
            </a:r>
            <a:endParaRPr b="1" u="sng" dirty="0">
              <a:solidFill>
                <a:schemeClr val="dk1"/>
              </a:solidFill>
            </a:endParaRPr>
          </a:p>
        </p:txBody>
      </p:sp>
      <p:sp>
        <p:nvSpPr>
          <p:cNvPr id="99" name="Google Shape;105;p13">
            <a:extLst>
              <a:ext uri="{FF2B5EF4-FFF2-40B4-BE49-F238E27FC236}">
                <a16:creationId xmlns:a16="http://schemas.microsoft.com/office/drawing/2014/main" id="{047675C7-7E99-5982-6BC2-496EAFF32992}"/>
              </a:ext>
            </a:extLst>
          </p:cNvPr>
          <p:cNvSpPr/>
          <p:nvPr/>
        </p:nvSpPr>
        <p:spPr>
          <a:xfrm rot="3924353">
            <a:off x="5760357" y="590431"/>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6;p13">
            <a:extLst>
              <a:ext uri="{FF2B5EF4-FFF2-40B4-BE49-F238E27FC236}">
                <a16:creationId xmlns:a16="http://schemas.microsoft.com/office/drawing/2014/main" id="{8D81F53D-E9B0-F7E4-CEC8-003A643B62CB}"/>
              </a:ext>
            </a:extLst>
          </p:cNvPr>
          <p:cNvSpPr/>
          <p:nvPr/>
        </p:nvSpPr>
        <p:spPr>
          <a:xfrm>
            <a:off x="5711419" y="922368"/>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7;p13">
            <a:extLst>
              <a:ext uri="{FF2B5EF4-FFF2-40B4-BE49-F238E27FC236}">
                <a16:creationId xmlns:a16="http://schemas.microsoft.com/office/drawing/2014/main" id="{72343F16-C1E7-511D-7127-DF0EF873B6E6}"/>
              </a:ext>
            </a:extLst>
          </p:cNvPr>
          <p:cNvSpPr txBox="1"/>
          <p:nvPr/>
        </p:nvSpPr>
        <p:spPr>
          <a:xfrm>
            <a:off x="5711432" y="944642"/>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5</a:t>
            </a:r>
            <a:endParaRPr b="1" u="sng" dirty="0">
              <a:solidFill>
                <a:schemeClr val="dk1"/>
              </a:solidFill>
            </a:endParaRPr>
          </a:p>
        </p:txBody>
      </p:sp>
      <p:sp>
        <p:nvSpPr>
          <p:cNvPr id="102" name="Google Shape;108;p13">
            <a:extLst>
              <a:ext uri="{FF2B5EF4-FFF2-40B4-BE49-F238E27FC236}">
                <a16:creationId xmlns:a16="http://schemas.microsoft.com/office/drawing/2014/main" id="{D06B1C87-78C2-18BD-664D-21B9200776B7}"/>
              </a:ext>
            </a:extLst>
          </p:cNvPr>
          <p:cNvSpPr/>
          <p:nvPr/>
        </p:nvSpPr>
        <p:spPr>
          <a:xfrm rot="3924353">
            <a:off x="6908095" y="209444"/>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9;p13">
            <a:extLst>
              <a:ext uri="{FF2B5EF4-FFF2-40B4-BE49-F238E27FC236}">
                <a16:creationId xmlns:a16="http://schemas.microsoft.com/office/drawing/2014/main" id="{12AB3527-2D12-7B23-12F0-09751FA8A006}"/>
              </a:ext>
            </a:extLst>
          </p:cNvPr>
          <p:cNvSpPr/>
          <p:nvPr/>
        </p:nvSpPr>
        <p:spPr>
          <a:xfrm>
            <a:off x="6953082" y="510393"/>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0;p13">
            <a:extLst>
              <a:ext uri="{FF2B5EF4-FFF2-40B4-BE49-F238E27FC236}">
                <a16:creationId xmlns:a16="http://schemas.microsoft.com/office/drawing/2014/main" id="{9AD59789-82BD-BB90-6A50-592F4E77C869}"/>
              </a:ext>
            </a:extLst>
          </p:cNvPr>
          <p:cNvSpPr txBox="1"/>
          <p:nvPr/>
        </p:nvSpPr>
        <p:spPr>
          <a:xfrm>
            <a:off x="6953094" y="551218"/>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6</a:t>
            </a:r>
            <a:endParaRPr b="1" u="sng" dirty="0">
              <a:solidFill>
                <a:schemeClr val="dk1"/>
              </a:solidFill>
            </a:endParaRPr>
          </a:p>
        </p:txBody>
      </p:sp>
      <p:sp>
        <p:nvSpPr>
          <p:cNvPr id="105" name="Google Shape;115;p13">
            <a:extLst>
              <a:ext uri="{FF2B5EF4-FFF2-40B4-BE49-F238E27FC236}">
                <a16:creationId xmlns:a16="http://schemas.microsoft.com/office/drawing/2014/main" id="{00A0E4CB-8711-814E-76F7-C4DCE8D3DF3A}"/>
              </a:ext>
            </a:extLst>
          </p:cNvPr>
          <p:cNvSpPr/>
          <p:nvPr/>
        </p:nvSpPr>
        <p:spPr>
          <a:xfrm rot="3924353">
            <a:off x="1755567" y="2246457"/>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16;p13">
            <a:extLst>
              <a:ext uri="{FF2B5EF4-FFF2-40B4-BE49-F238E27FC236}">
                <a16:creationId xmlns:a16="http://schemas.microsoft.com/office/drawing/2014/main" id="{65EDC9E7-3B71-795A-9B53-BAB477239617}"/>
              </a:ext>
            </a:extLst>
          </p:cNvPr>
          <p:cNvSpPr/>
          <p:nvPr/>
        </p:nvSpPr>
        <p:spPr>
          <a:xfrm>
            <a:off x="1706629" y="2578394"/>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7;p13">
            <a:extLst>
              <a:ext uri="{FF2B5EF4-FFF2-40B4-BE49-F238E27FC236}">
                <a16:creationId xmlns:a16="http://schemas.microsoft.com/office/drawing/2014/main" id="{52C2DF5A-E0E1-EEB0-1FFF-4B35694D9749}"/>
              </a:ext>
            </a:extLst>
          </p:cNvPr>
          <p:cNvSpPr txBox="1"/>
          <p:nvPr/>
        </p:nvSpPr>
        <p:spPr>
          <a:xfrm>
            <a:off x="1722742" y="2610344"/>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2</a:t>
            </a:r>
            <a:endParaRPr b="1" u="sng">
              <a:solidFill>
                <a:schemeClr val="dk1"/>
              </a:solidFill>
            </a:endParaRPr>
          </a:p>
        </p:txBody>
      </p:sp>
      <p:cxnSp>
        <p:nvCxnSpPr>
          <p:cNvPr id="108" name="Google Shape;118;p13">
            <a:extLst>
              <a:ext uri="{FF2B5EF4-FFF2-40B4-BE49-F238E27FC236}">
                <a16:creationId xmlns:a16="http://schemas.microsoft.com/office/drawing/2014/main" id="{F887B5F0-FD50-A63A-AD25-59FF2C53B6C4}"/>
              </a:ext>
            </a:extLst>
          </p:cNvPr>
          <p:cNvCxnSpPr/>
          <p:nvPr/>
        </p:nvCxnSpPr>
        <p:spPr>
          <a:xfrm>
            <a:off x="4152205" y="3065673"/>
            <a:ext cx="0" cy="429600"/>
          </a:xfrm>
          <a:prstGeom prst="straightConnector1">
            <a:avLst/>
          </a:prstGeom>
          <a:noFill/>
          <a:ln w="38100" cap="flat" cmpd="sng">
            <a:solidFill>
              <a:srgbClr val="FF0000"/>
            </a:solidFill>
            <a:prstDash val="solid"/>
            <a:round/>
            <a:headEnd type="none" w="med" len="med"/>
            <a:tailEnd type="none" w="med" len="med"/>
          </a:ln>
        </p:spPr>
      </p:cxnSp>
      <p:sp>
        <p:nvSpPr>
          <p:cNvPr id="109" name="Google Shape;54;p13">
            <a:extLst>
              <a:ext uri="{FF2B5EF4-FFF2-40B4-BE49-F238E27FC236}">
                <a16:creationId xmlns:a16="http://schemas.microsoft.com/office/drawing/2014/main" id="{7E004830-2BF6-243E-2826-DDFF6AEF76F6}"/>
              </a:ext>
            </a:extLst>
          </p:cNvPr>
          <p:cNvSpPr/>
          <p:nvPr/>
        </p:nvSpPr>
        <p:spPr>
          <a:xfrm>
            <a:off x="54975" y="3527133"/>
            <a:ext cx="1127400" cy="392359"/>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5;p13">
            <a:extLst>
              <a:ext uri="{FF2B5EF4-FFF2-40B4-BE49-F238E27FC236}">
                <a16:creationId xmlns:a16="http://schemas.microsoft.com/office/drawing/2014/main" id="{47AEF755-540C-8257-9015-7CBFAEC91CC1}"/>
              </a:ext>
            </a:extLst>
          </p:cNvPr>
          <p:cNvSpPr txBox="1"/>
          <p:nvPr/>
        </p:nvSpPr>
        <p:spPr>
          <a:xfrm>
            <a:off x="88325" y="3619245"/>
            <a:ext cx="10596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1-2 Weeks</a:t>
            </a:r>
            <a:endParaRPr sz="800" b="1" dirty="0">
              <a:solidFill>
                <a:schemeClr val="lt1"/>
              </a:solidFill>
            </a:endParaRPr>
          </a:p>
        </p:txBody>
      </p:sp>
      <p:sp>
        <p:nvSpPr>
          <p:cNvPr id="111" name="Google Shape;56;p13">
            <a:extLst>
              <a:ext uri="{FF2B5EF4-FFF2-40B4-BE49-F238E27FC236}">
                <a16:creationId xmlns:a16="http://schemas.microsoft.com/office/drawing/2014/main" id="{CDC855CD-9717-C1C3-6150-BA76B814C71A}"/>
              </a:ext>
            </a:extLst>
          </p:cNvPr>
          <p:cNvSpPr/>
          <p:nvPr/>
        </p:nvSpPr>
        <p:spPr>
          <a:xfrm>
            <a:off x="54425" y="3921617"/>
            <a:ext cx="1127400" cy="7494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7;p13">
            <a:extLst>
              <a:ext uri="{FF2B5EF4-FFF2-40B4-BE49-F238E27FC236}">
                <a16:creationId xmlns:a16="http://schemas.microsoft.com/office/drawing/2014/main" id="{4D14E624-8F4F-2455-C4E1-CA9C6194E63E}"/>
              </a:ext>
            </a:extLst>
          </p:cNvPr>
          <p:cNvSpPr txBox="1"/>
          <p:nvPr/>
        </p:nvSpPr>
        <p:spPr>
          <a:xfrm>
            <a:off x="42718" y="3906580"/>
            <a:ext cx="11541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dk1"/>
                </a:solidFill>
              </a:rPr>
              <a:t>RDRRMC</a:t>
            </a:r>
            <a:endParaRPr sz="800" b="1" u="sng" dirty="0">
              <a:solidFill>
                <a:schemeClr val="dk1"/>
              </a:solidFill>
            </a:endParaRPr>
          </a:p>
        </p:txBody>
      </p:sp>
      <p:sp>
        <p:nvSpPr>
          <p:cNvPr id="113" name="Google Shape;58;p13">
            <a:extLst>
              <a:ext uri="{FF2B5EF4-FFF2-40B4-BE49-F238E27FC236}">
                <a16:creationId xmlns:a16="http://schemas.microsoft.com/office/drawing/2014/main" id="{8C24A158-12F0-BD3E-6BB0-5275C90B6B2B}"/>
              </a:ext>
            </a:extLst>
          </p:cNvPr>
          <p:cNvSpPr txBox="1"/>
          <p:nvPr/>
        </p:nvSpPr>
        <p:spPr>
          <a:xfrm>
            <a:off x="1" y="4193614"/>
            <a:ext cx="1211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PH" sz="800" dirty="0">
                <a:solidFill>
                  <a:schemeClr val="dk1"/>
                </a:solidFill>
              </a:rPr>
              <a:t>Identification and Call for Proposal for Priority LGUs</a:t>
            </a:r>
            <a:endParaRPr sz="800" dirty="0">
              <a:solidFill>
                <a:schemeClr val="dk1"/>
              </a:solidFill>
            </a:endParaRPr>
          </a:p>
          <a:p>
            <a:pPr marL="0" lvl="0" indent="0" algn="ctr" rtl="0">
              <a:spcBef>
                <a:spcPts val="0"/>
              </a:spcBef>
              <a:spcAft>
                <a:spcPts val="0"/>
              </a:spcAft>
              <a:buNone/>
            </a:pPr>
            <a:endParaRPr sz="800" b="1" u="sng" dirty="0">
              <a:solidFill>
                <a:schemeClr val="dk1"/>
              </a:solidFill>
            </a:endParaRPr>
          </a:p>
        </p:txBody>
      </p:sp>
      <p:sp>
        <p:nvSpPr>
          <p:cNvPr id="114" name="Google Shape;111;p13">
            <a:extLst>
              <a:ext uri="{FF2B5EF4-FFF2-40B4-BE49-F238E27FC236}">
                <a16:creationId xmlns:a16="http://schemas.microsoft.com/office/drawing/2014/main" id="{7463687D-E2F4-1C58-5B99-FB9A6A4A2231}"/>
              </a:ext>
            </a:extLst>
          </p:cNvPr>
          <p:cNvSpPr/>
          <p:nvPr/>
        </p:nvSpPr>
        <p:spPr>
          <a:xfrm rot="3924353">
            <a:off x="402279" y="2749415"/>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2;p13">
            <a:extLst>
              <a:ext uri="{FF2B5EF4-FFF2-40B4-BE49-F238E27FC236}">
                <a16:creationId xmlns:a16="http://schemas.microsoft.com/office/drawing/2014/main" id="{55BD22AF-41A5-E765-CD41-2CE8C998303D}"/>
              </a:ext>
            </a:extLst>
          </p:cNvPr>
          <p:cNvSpPr/>
          <p:nvPr/>
        </p:nvSpPr>
        <p:spPr>
          <a:xfrm>
            <a:off x="353342" y="3081352"/>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3;p13">
            <a:extLst>
              <a:ext uri="{FF2B5EF4-FFF2-40B4-BE49-F238E27FC236}">
                <a16:creationId xmlns:a16="http://schemas.microsoft.com/office/drawing/2014/main" id="{2D7E1715-324F-7360-E96E-45577423FD66}"/>
              </a:ext>
            </a:extLst>
          </p:cNvPr>
          <p:cNvSpPr txBox="1"/>
          <p:nvPr/>
        </p:nvSpPr>
        <p:spPr>
          <a:xfrm>
            <a:off x="353354" y="3132202"/>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1</a:t>
            </a:r>
            <a:endParaRPr b="1" u="sng">
              <a:solidFill>
                <a:schemeClr val="dk1"/>
              </a:solidFill>
            </a:endParaRPr>
          </a:p>
        </p:txBody>
      </p:sp>
      <p:cxnSp>
        <p:nvCxnSpPr>
          <p:cNvPr id="117" name="Google Shape;68;p13">
            <a:extLst>
              <a:ext uri="{FF2B5EF4-FFF2-40B4-BE49-F238E27FC236}">
                <a16:creationId xmlns:a16="http://schemas.microsoft.com/office/drawing/2014/main" id="{84FC5A93-56DB-DDE0-DA99-A4E7BA7D8581}"/>
              </a:ext>
            </a:extLst>
          </p:cNvPr>
          <p:cNvCxnSpPr/>
          <p:nvPr/>
        </p:nvCxnSpPr>
        <p:spPr>
          <a:xfrm>
            <a:off x="4152024" y="1243746"/>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18" name="Google Shape;68;p13">
            <a:extLst>
              <a:ext uri="{FF2B5EF4-FFF2-40B4-BE49-F238E27FC236}">
                <a16:creationId xmlns:a16="http://schemas.microsoft.com/office/drawing/2014/main" id="{70EC521A-25FC-1D9B-3188-C51059506B53}"/>
              </a:ext>
            </a:extLst>
          </p:cNvPr>
          <p:cNvCxnSpPr/>
          <p:nvPr/>
        </p:nvCxnSpPr>
        <p:spPr>
          <a:xfrm>
            <a:off x="4152024" y="663076"/>
            <a:ext cx="0" cy="429600"/>
          </a:xfrm>
          <a:prstGeom prst="straightConnector1">
            <a:avLst/>
          </a:prstGeom>
          <a:noFill/>
          <a:ln w="38100" cap="flat" cmpd="sng">
            <a:solidFill>
              <a:srgbClr val="FF0000"/>
            </a:solidFill>
            <a:prstDash val="solid"/>
            <a:round/>
            <a:headEnd type="none" w="med" len="med"/>
            <a:tailEnd type="none" w="med" len="med"/>
          </a:ln>
        </p:spPr>
      </p:cxnSp>
      <p:sp>
        <p:nvSpPr>
          <p:cNvPr id="119" name="Google Shape;54;p13">
            <a:extLst>
              <a:ext uri="{FF2B5EF4-FFF2-40B4-BE49-F238E27FC236}">
                <a16:creationId xmlns:a16="http://schemas.microsoft.com/office/drawing/2014/main" id="{82280EEA-D293-48B0-CA09-B6E88FE764A2}"/>
              </a:ext>
            </a:extLst>
          </p:cNvPr>
          <p:cNvSpPr/>
          <p:nvPr/>
        </p:nvSpPr>
        <p:spPr>
          <a:xfrm>
            <a:off x="2821545" y="2613077"/>
            <a:ext cx="1127400" cy="392359"/>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5;p13">
            <a:extLst>
              <a:ext uri="{FF2B5EF4-FFF2-40B4-BE49-F238E27FC236}">
                <a16:creationId xmlns:a16="http://schemas.microsoft.com/office/drawing/2014/main" id="{7171F822-5F42-1456-9DCF-47B39ABF3E26}"/>
              </a:ext>
            </a:extLst>
          </p:cNvPr>
          <p:cNvSpPr txBox="1"/>
          <p:nvPr/>
        </p:nvSpPr>
        <p:spPr>
          <a:xfrm>
            <a:off x="2854895" y="2705189"/>
            <a:ext cx="1059600" cy="197700"/>
          </a:xfrm>
          <a:prstGeom prst="rect">
            <a:avLst/>
          </a:prstGeom>
          <a:noFill/>
          <a:ln>
            <a:noFill/>
          </a:ln>
        </p:spPr>
        <p:txBody>
          <a:bodyPr spcFirstLastPara="1" wrap="square" lIns="91425" tIns="91425" rIns="91425" bIns="91425" anchor="ctr" anchorCtr="0">
            <a:noAutofit/>
          </a:bodyPr>
          <a:lstStyle/>
          <a:p>
            <a:pPr lvl="0" algn="ctr">
              <a:lnSpc>
                <a:spcPct val="115000"/>
              </a:lnSpc>
              <a:buClr>
                <a:schemeClr val="dk1"/>
              </a:buClr>
              <a:buSzPts val="1100"/>
            </a:pPr>
            <a:r>
              <a:rPr lang="en-PH" sz="800" b="1" dirty="0">
                <a:solidFill>
                  <a:srgbClr val="FFFFFF"/>
                </a:solidFill>
              </a:rPr>
              <a:t>1 Week</a:t>
            </a:r>
            <a:endParaRPr lang="en-PH" sz="800" dirty="0">
              <a:solidFill>
                <a:srgbClr val="FFFFFF"/>
              </a:solidFill>
            </a:endParaRPr>
          </a:p>
        </p:txBody>
      </p:sp>
      <p:sp>
        <p:nvSpPr>
          <p:cNvPr id="121" name="Google Shape;56;p13">
            <a:extLst>
              <a:ext uri="{FF2B5EF4-FFF2-40B4-BE49-F238E27FC236}">
                <a16:creationId xmlns:a16="http://schemas.microsoft.com/office/drawing/2014/main" id="{8FC4B76A-8CE2-B50E-C278-74328A519E14}"/>
              </a:ext>
            </a:extLst>
          </p:cNvPr>
          <p:cNvSpPr/>
          <p:nvPr/>
        </p:nvSpPr>
        <p:spPr>
          <a:xfrm>
            <a:off x="2820995" y="3007561"/>
            <a:ext cx="1127400" cy="1225408"/>
          </a:xfrm>
          <a:prstGeom prst="rect">
            <a:avLst/>
          </a:prstGeom>
          <a:solidFill>
            <a:srgbClr val="D6DCE5"/>
          </a:solidFill>
          <a:ln>
            <a:noFill/>
          </a:ln>
        </p:spPr>
        <p:txBody>
          <a:bodyPr spcFirstLastPara="1" wrap="square" lIns="91425" tIns="91425" rIns="91425" bIns="91425" anchor="ctr" anchorCtr="0">
            <a:noAutofit/>
          </a:bodyPr>
          <a:lstStyle/>
          <a:p>
            <a:pPr lvl="0" algn="ctr"/>
            <a:endParaRPr lang="en-US" sz="900" dirty="0"/>
          </a:p>
          <a:p>
            <a:pPr lvl="0" algn="ctr"/>
            <a:endParaRPr lang="en-US" sz="900" dirty="0"/>
          </a:p>
          <a:p>
            <a:pPr lvl="0" algn="ctr"/>
            <a:endParaRPr lang="en-US" sz="900" dirty="0"/>
          </a:p>
          <a:p>
            <a:pPr lvl="0" algn="ctr"/>
            <a:r>
              <a:rPr lang="en-US" sz="900" dirty="0"/>
              <a:t>OCD RO reviews, recommend, endorse to NDRRMC thru OCD CO</a:t>
            </a:r>
          </a:p>
        </p:txBody>
      </p:sp>
      <p:sp>
        <p:nvSpPr>
          <p:cNvPr id="122" name="Google Shape;57;p13">
            <a:extLst>
              <a:ext uri="{FF2B5EF4-FFF2-40B4-BE49-F238E27FC236}">
                <a16:creationId xmlns:a16="http://schemas.microsoft.com/office/drawing/2014/main" id="{F40F13EA-C46D-9D0F-9E83-ACDB0BDDC950}"/>
              </a:ext>
            </a:extLst>
          </p:cNvPr>
          <p:cNvSpPr txBox="1"/>
          <p:nvPr/>
        </p:nvSpPr>
        <p:spPr>
          <a:xfrm>
            <a:off x="2809288" y="2978977"/>
            <a:ext cx="1154100" cy="3041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dk1"/>
                </a:solidFill>
              </a:rPr>
              <a:t>RDRRMC</a:t>
            </a:r>
            <a:endParaRPr sz="800" b="1" u="sng" dirty="0">
              <a:solidFill>
                <a:schemeClr val="dk1"/>
              </a:solidFill>
            </a:endParaRPr>
          </a:p>
        </p:txBody>
      </p:sp>
      <p:sp>
        <p:nvSpPr>
          <p:cNvPr id="123" name="Google Shape;111;p13">
            <a:extLst>
              <a:ext uri="{FF2B5EF4-FFF2-40B4-BE49-F238E27FC236}">
                <a16:creationId xmlns:a16="http://schemas.microsoft.com/office/drawing/2014/main" id="{8CEB8403-EB62-3CD7-9C41-21D9F3B7F0AC}"/>
              </a:ext>
            </a:extLst>
          </p:cNvPr>
          <p:cNvSpPr/>
          <p:nvPr/>
        </p:nvSpPr>
        <p:spPr>
          <a:xfrm rot="3924353">
            <a:off x="3127814" y="1721961"/>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2;p13">
            <a:extLst>
              <a:ext uri="{FF2B5EF4-FFF2-40B4-BE49-F238E27FC236}">
                <a16:creationId xmlns:a16="http://schemas.microsoft.com/office/drawing/2014/main" id="{8F2881C8-0E21-36EA-7DC1-D3005FD2B108}"/>
              </a:ext>
            </a:extLst>
          </p:cNvPr>
          <p:cNvSpPr/>
          <p:nvPr/>
        </p:nvSpPr>
        <p:spPr>
          <a:xfrm>
            <a:off x="3119912" y="2035918"/>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3;p13">
            <a:extLst>
              <a:ext uri="{FF2B5EF4-FFF2-40B4-BE49-F238E27FC236}">
                <a16:creationId xmlns:a16="http://schemas.microsoft.com/office/drawing/2014/main" id="{197442FC-0106-22DE-2B54-AA57658CE08D}"/>
              </a:ext>
            </a:extLst>
          </p:cNvPr>
          <p:cNvSpPr txBox="1"/>
          <p:nvPr/>
        </p:nvSpPr>
        <p:spPr>
          <a:xfrm>
            <a:off x="3119912" y="2067868"/>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3</a:t>
            </a:r>
            <a:endParaRPr b="1" u="sng" dirty="0">
              <a:solidFill>
                <a:schemeClr val="dk1"/>
              </a:solidFill>
            </a:endParaRPr>
          </a:p>
        </p:txBody>
      </p:sp>
    </p:spTree>
    <p:extLst>
      <p:ext uri="{BB962C8B-B14F-4D97-AF65-F5344CB8AC3E}">
        <p14:creationId xmlns:p14="http://schemas.microsoft.com/office/powerpoint/2010/main" val="6499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ppt_x"/>
                                          </p:val>
                                        </p:tav>
                                        <p:tav tm="100000">
                                          <p:val>
                                            <p:strVal val="#ppt_x"/>
                                          </p:val>
                                        </p:tav>
                                      </p:tavLst>
                                    </p:anim>
                                    <p:anim calcmode="lin" valueType="num">
                                      <p:cBhvr additive="base">
                                        <p:cTn id="12" dur="500" fill="hold"/>
                                        <p:tgtEl>
                                          <p:spTgt spid="10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ppt_x"/>
                                          </p:val>
                                        </p:tav>
                                        <p:tav tm="100000">
                                          <p:val>
                                            <p:strVal val="#ppt_x"/>
                                          </p:val>
                                        </p:tav>
                                      </p:tavLst>
                                    </p:anim>
                                    <p:anim calcmode="lin" valueType="num">
                                      <p:cBhvr additive="base">
                                        <p:cTn id="16" dur="500" fill="hold"/>
                                        <p:tgtEl>
                                          <p:spTgt spid="10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fill="hold"/>
                                        <p:tgtEl>
                                          <p:spTgt spid="105"/>
                                        </p:tgtEl>
                                        <p:attrNameLst>
                                          <p:attrName>ppt_x</p:attrName>
                                        </p:attrNameLst>
                                      </p:cBhvr>
                                      <p:tavLst>
                                        <p:tav tm="0">
                                          <p:val>
                                            <p:strVal val="#ppt_x"/>
                                          </p:val>
                                        </p:tav>
                                        <p:tav tm="100000">
                                          <p:val>
                                            <p:strVal val="#ppt_x"/>
                                          </p:val>
                                        </p:tav>
                                      </p:tavLst>
                                    </p:anim>
                                    <p:anim calcmode="lin" valueType="num">
                                      <p:cBhvr additive="base">
                                        <p:cTn id="20" dur="500" fill="hold"/>
                                        <p:tgtEl>
                                          <p:spTgt spid="10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nodePh="1">
                                  <p:stCondLst>
                                    <p:cond delay="0"/>
                                  </p:stCondLst>
                                  <p:endCondLst>
                                    <p:cond evt="begin" delay="0">
                                      <p:tn val="21"/>
                                    </p:cond>
                                  </p:end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fill="hold"/>
                                        <p:tgtEl>
                                          <p:spTgt spid="93"/>
                                        </p:tgtEl>
                                        <p:attrNameLst>
                                          <p:attrName>ppt_x</p:attrName>
                                        </p:attrNameLst>
                                      </p:cBhvr>
                                      <p:tavLst>
                                        <p:tav tm="0">
                                          <p:val>
                                            <p:strVal val="#ppt_x"/>
                                          </p:val>
                                        </p:tav>
                                        <p:tav tm="100000">
                                          <p:val>
                                            <p:strVal val="#ppt_x"/>
                                          </p:val>
                                        </p:tav>
                                      </p:tavLst>
                                    </p:anim>
                                    <p:anim calcmode="lin" valueType="num">
                                      <p:cBhvr additive="base">
                                        <p:cTn id="24" dur="500" fill="hold"/>
                                        <p:tgtEl>
                                          <p:spTgt spid="9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ppt_x"/>
                                          </p:val>
                                        </p:tav>
                                        <p:tav tm="100000">
                                          <p:val>
                                            <p:strVal val="#ppt_x"/>
                                          </p:val>
                                        </p:tav>
                                      </p:tavLst>
                                    </p:anim>
                                    <p:anim calcmode="lin" valueType="num">
                                      <p:cBhvr additive="base">
                                        <p:cTn id="28" dur="500" fill="hold"/>
                                        <p:tgtEl>
                                          <p:spTgt spid="7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 calcmode="lin" valueType="num">
                                      <p:cBhvr additive="base">
                                        <p:cTn id="35" dur="500" fill="hold"/>
                                        <p:tgtEl>
                                          <p:spTgt spid="108"/>
                                        </p:tgtEl>
                                        <p:attrNameLst>
                                          <p:attrName>ppt_x</p:attrName>
                                        </p:attrNameLst>
                                      </p:cBhvr>
                                      <p:tavLst>
                                        <p:tav tm="0">
                                          <p:val>
                                            <p:strVal val="#ppt_x"/>
                                          </p:val>
                                        </p:tav>
                                        <p:tav tm="100000">
                                          <p:val>
                                            <p:strVal val="#ppt_x"/>
                                          </p:val>
                                        </p:tav>
                                      </p:tavLst>
                                    </p:anim>
                                    <p:anim calcmode="lin" valueType="num">
                                      <p:cBhvr additive="base">
                                        <p:cTn id="36" dur="500" fill="hold"/>
                                        <p:tgtEl>
                                          <p:spTgt spid="10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ppt_x"/>
                                          </p:val>
                                        </p:tav>
                                        <p:tav tm="100000">
                                          <p:val>
                                            <p:strVal val="#ppt_x"/>
                                          </p:val>
                                        </p:tav>
                                      </p:tavLst>
                                    </p:anim>
                                    <p:anim calcmode="lin" valueType="num">
                                      <p:cBhvr additive="base">
                                        <p:cTn id="40" dur="500" fill="hold"/>
                                        <p:tgtEl>
                                          <p:spTgt spid="7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fill="hold"/>
                                        <p:tgtEl>
                                          <p:spTgt spid="74"/>
                                        </p:tgtEl>
                                        <p:attrNameLst>
                                          <p:attrName>ppt_x</p:attrName>
                                        </p:attrNameLst>
                                      </p:cBhvr>
                                      <p:tavLst>
                                        <p:tav tm="0">
                                          <p:val>
                                            <p:strVal val="#ppt_x"/>
                                          </p:val>
                                        </p:tav>
                                        <p:tav tm="100000">
                                          <p:val>
                                            <p:strVal val="#ppt_x"/>
                                          </p:val>
                                        </p:tav>
                                      </p:tavLst>
                                    </p:anim>
                                    <p:anim calcmode="lin" valueType="num">
                                      <p:cBhvr additive="base">
                                        <p:cTn id="48" dur="500" fill="hold"/>
                                        <p:tgtEl>
                                          <p:spTgt spid="7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ppt_x"/>
                                          </p:val>
                                        </p:tav>
                                        <p:tav tm="100000">
                                          <p:val>
                                            <p:strVal val="#ppt_x"/>
                                          </p:val>
                                        </p:tav>
                                      </p:tavLst>
                                    </p:anim>
                                    <p:anim calcmode="lin" valueType="num">
                                      <p:cBhvr additive="base">
                                        <p:cTn id="56" dur="500" fill="hold"/>
                                        <p:tgtEl>
                                          <p:spTgt spid="7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ppt_x"/>
                                          </p:val>
                                        </p:tav>
                                        <p:tav tm="100000">
                                          <p:val>
                                            <p:strVal val="#ppt_x"/>
                                          </p:val>
                                        </p:tav>
                                      </p:tavLst>
                                    </p:anim>
                                    <p:anim calcmode="lin" valueType="num">
                                      <p:cBhvr additive="base">
                                        <p:cTn id="60" dur="500" fill="hold"/>
                                        <p:tgtEl>
                                          <p:spTgt spid="7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additive="base">
                                        <p:cTn id="63" dur="500" fill="hold"/>
                                        <p:tgtEl>
                                          <p:spTgt spid="78"/>
                                        </p:tgtEl>
                                        <p:attrNameLst>
                                          <p:attrName>ppt_x</p:attrName>
                                        </p:attrNameLst>
                                      </p:cBhvr>
                                      <p:tavLst>
                                        <p:tav tm="0">
                                          <p:val>
                                            <p:strVal val="#ppt_x"/>
                                          </p:val>
                                        </p:tav>
                                        <p:tav tm="100000">
                                          <p:val>
                                            <p:strVal val="#ppt_x"/>
                                          </p:val>
                                        </p:tav>
                                      </p:tavLst>
                                    </p:anim>
                                    <p:anim calcmode="lin" valueType="num">
                                      <p:cBhvr additive="base">
                                        <p:cTn id="64" dur="500" fill="hold"/>
                                        <p:tgtEl>
                                          <p:spTgt spid="7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anim calcmode="lin" valueType="num">
                                      <p:cBhvr additive="base">
                                        <p:cTn id="67" dur="500" fill="hold"/>
                                        <p:tgtEl>
                                          <p:spTgt spid="97"/>
                                        </p:tgtEl>
                                        <p:attrNameLst>
                                          <p:attrName>ppt_x</p:attrName>
                                        </p:attrNameLst>
                                      </p:cBhvr>
                                      <p:tavLst>
                                        <p:tav tm="0">
                                          <p:val>
                                            <p:strVal val="#ppt_x"/>
                                          </p:val>
                                        </p:tav>
                                        <p:tav tm="100000">
                                          <p:val>
                                            <p:strVal val="#ppt_x"/>
                                          </p:val>
                                        </p:tav>
                                      </p:tavLst>
                                    </p:anim>
                                    <p:anim calcmode="lin" valueType="num">
                                      <p:cBhvr additive="base">
                                        <p:cTn id="68" dur="500" fill="hold"/>
                                        <p:tgtEl>
                                          <p:spTgt spid="9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anim calcmode="lin" valueType="num">
                                      <p:cBhvr additive="base">
                                        <p:cTn id="71" dur="500" fill="hold"/>
                                        <p:tgtEl>
                                          <p:spTgt spid="98"/>
                                        </p:tgtEl>
                                        <p:attrNameLst>
                                          <p:attrName>ppt_x</p:attrName>
                                        </p:attrNameLst>
                                      </p:cBhvr>
                                      <p:tavLst>
                                        <p:tav tm="0">
                                          <p:val>
                                            <p:strVal val="#ppt_x"/>
                                          </p:val>
                                        </p:tav>
                                        <p:tav tm="100000">
                                          <p:val>
                                            <p:strVal val="#ppt_x"/>
                                          </p:val>
                                        </p:tav>
                                      </p:tavLst>
                                    </p:anim>
                                    <p:anim calcmode="lin" valueType="num">
                                      <p:cBhvr additive="base">
                                        <p:cTn id="72" dur="500" fill="hold"/>
                                        <p:tgtEl>
                                          <p:spTgt spid="9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anim calcmode="lin" valueType="num">
                                      <p:cBhvr additive="base">
                                        <p:cTn id="75" dur="500" fill="hold"/>
                                        <p:tgtEl>
                                          <p:spTgt spid="96"/>
                                        </p:tgtEl>
                                        <p:attrNameLst>
                                          <p:attrName>ppt_x</p:attrName>
                                        </p:attrNameLst>
                                      </p:cBhvr>
                                      <p:tavLst>
                                        <p:tav tm="0">
                                          <p:val>
                                            <p:strVal val="#ppt_x"/>
                                          </p:val>
                                        </p:tav>
                                        <p:tav tm="100000">
                                          <p:val>
                                            <p:strVal val="#ppt_x"/>
                                          </p:val>
                                        </p:tav>
                                      </p:tavLst>
                                    </p:anim>
                                    <p:anim calcmode="lin" valueType="num">
                                      <p:cBhvr additive="base">
                                        <p:cTn id="76" dur="500" fill="hold"/>
                                        <p:tgtEl>
                                          <p:spTgt spid="9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additive="base">
                                        <p:cTn id="79" dur="500" fill="hold"/>
                                        <p:tgtEl>
                                          <p:spTgt spid="79"/>
                                        </p:tgtEl>
                                        <p:attrNameLst>
                                          <p:attrName>ppt_x</p:attrName>
                                        </p:attrNameLst>
                                      </p:cBhvr>
                                      <p:tavLst>
                                        <p:tav tm="0">
                                          <p:val>
                                            <p:strVal val="#ppt_x"/>
                                          </p:val>
                                        </p:tav>
                                        <p:tav tm="100000">
                                          <p:val>
                                            <p:strVal val="#ppt_x"/>
                                          </p:val>
                                        </p:tav>
                                      </p:tavLst>
                                    </p:anim>
                                    <p:anim calcmode="lin" valueType="num">
                                      <p:cBhvr additive="base">
                                        <p:cTn id="80" dur="500" fill="hold"/>
                                        <p:tgtEl>
                                          <p:spTgt spid="7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 calcmode="lin" valueType="num">
                                      <p:cBhvr additive="base">
                                        <p:cTn id="83" dur="500" fill="hold"/>
                                        <p:tgtEl>
                                          <p:spTgt spid="80"/>
                                        </p:tgtEl>
                                        <p:attrNameLst>
                                          <p:attrName>ppt_x</p:attrName>
                                        </p:attrNameLst>
                                      </p:cBhvr>
                                      <p:tavLst>
                                        <p:tav tm="0">
                                          <p:val>
                                            <p:strVal val="#ppt_x"/>
                                          </p:val>
                                        </p:tav>
                                        <p:tav tm="100000">
                                          <p:val>
                                            <p:strVal val="#ppt_x"/>
                                          </p:val>
                                        </p:tav>
                                      </p:tavLst>
                                    </p:anim>
                                    <p:anim calcmode="lin" valueType="num">
                                      <p:cBhvr additive="base">
                                        <p:cTn id="84" dur="500" fill="hold"/>
                                        <p:tgtEl>
                                          <p:spTgt spid="8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additive="base">
                                        <p:cTn id="87" dur="500" fill="hold"/>
                                        <p:tgtEl>
                                          <p:spTgt spid="81"/>
                                        </p:tgtEl>
                                        <p:attrNameLst>
                                          <p:attrName>ppt_x</p:attrName>
                                        </p:attrNameLst>
                                      </p:cBhvr>
                                      <p:tavLst>
                                        <p:tav tm="0">
                                          <p:val>
                                            <p:strVal val="#ppt_x"/>
                                          </p:val>
                                        </p:tav>
                                        <p:tav tm="100000">
                                          <p:val>
                                            <p:strVal val="#ppt_x"/>
                                          </p:val>
                                        </p:tav>
                                      </p:tavLst>
                                    </p:anim>
                                    <p:anim calcmode="lin" valueType="num">
                                      <p:cBhvr additive="base">
                                        <p:cTn id="88" dur="500" fill="hold"/>
                                        <p:tgtEl>
                                          <p:spTgt spid="8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500" fill="hold"/>
                                        <p:tgtEl>
                                          <p:spTgt spid="82"/>
                                        </p:tgtEl>
                                        <p:attrNameLst>
                                          <p:attrName>ppt_x</p:attrName>
                                        </p:attrNameLst>
                                      </p:cBhvr>
                                      <p:tavLst>
                                        <p:tav tm="0">
                                          <p:val>
                                            <p:strVal val="#ppt_x"/>
                                          </p:val>
                                        </p:tav>
                                        <p:tav tm="100000">
                                          <p:val>
                                            <p:strVal val="#ppt_x"/>
                                          </p:val>
                                        </p:tav>
                                      </p:tavLst>
                                    </p:anim>
                                    <p:anim calcmode="lin" valueType="num">
                                      <p:cBhvr additive="base">
                                        <p:cTn id="92" dur="500" fill="hold"/>
                                        <p:tgtEl>
                                          <p:spTgt spid="8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anim calcmode="lin" valueType="num">
                                      <p:cBhvr additive="base">
                                        <p:cTn id="95" dur="500" fill="hold"/>
                                        <p:tgtEl>
                                          <p:spTgt spid="83"/>
                                        </p:tgtEl>
                                        <p:attrNameLst>
                                          <p:attrName>ppt_x</p:attrName>
                                        </p:attrNameLst>
                                      </p:cBhvr>
                                      <p:tavLst>
                                        <p:tav tm="0">
                                          <p:val>
                                            <p:strVal val="#ppt_x"/>
                                          </p:val>
                                        </p:tav>
                                        <p:tav tm="100000">
                                          <p:val>
                                            <p:strVal val="#ppt_x"/>
                                          </p:val>
                                        </p:tav>
                                      </p:tavLst>
                                    </p:anim>
                                    <p:anim calcmode="lin" valueType="num">
                                      <p:cBhvr additive="base">
                                        <p:cTn id="96" dur="500" fill="hold"/>
                                        <p:tgtEl>
                                          <p:spTgt spid="8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500" fill="hold"/>
                                        <p:tgtEl>
                                          <p:spTgt spid="99"/>
                                        </p:tgtEl>
                                        <p:attrNameLst>
                                          <p:attrName>ppt_x</p:attrName>
                                        </p:attrNameLst>
                                      </p:cBhvr>
                                      <p:tavLst>
                                        <p:tav tm="0">
                                          <p:val>
                                            <p:strVal val="#ppt_x"/>
                                          </p:val>
                                        </p:tav>
                                        <p:tav tm="100000">
                                          <p:val>
                                            <p:strVal val="#ppt_x"/>
                                          </p:val>
                                        </p:tav>
                                      </p:tavLst>
                                    </p:anim>
                                    <p:anim calcmode="lin" valueType="num">
                                      <p:cBhvr additive="base">
                                        <p:cTn id="100" dur="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500" fill="hold"/>
                                        <p:tgtEl>
                                          <p:spTgt spid="100"/>
                                        </p:tgtEl>
                                        <p:attrNameLst>
                                          <p:attrName>ppt_x</p:attrName>
                                        </p:attrNameLst>
                                      </p:cBhvr>
                                      <p:tavLst>
                                        <p:tav tm="0">
                                          <p:val>
                                            <p:strVal val="#ppt_x"/>
                                          </p:val>
                                        </p:tav>
                                        <p:tav tm="100000">
                                          <p:val>
                                            <p:strVal val="#ppt_x"/>
                                          </p:val>
                                        </p:tav>
                                      </p:tavLst>
                                    </p:anim>
                                    <p:anim calcmode="lin" valueType="num">
                                      <p:cBhvr additive="base">
                                        <p:cTn id="104" dur="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500" fill="hold"/>
                                        <p:tgtEl>
                                          <p:spTgt spid="101"/>
                                        </p:tgtEl>
                                        <p:attrNameLst>
                                          <p:attrName>ppt_x</p:attrName>
                                        </p:attrNameLst>
                                      </p:cBhvr>
                                      <p:tavLst>
                                        <p:tav tm="0">
                                          <p:val>
                                            <p:strVal val="#ppt_x"/>
                                          </p:val>
                                        </p:tav>
                                        <p:tav tm="100000">
                                          <p:val>
                                            <p:strVal val="#ppt_x"/>
                                          </p:val>
                                        </p:tav>
                                      </p:tavLst>
                                    </p:anim>
                                    <p:anim calcmode="lin" valueType="num">
                                      <p:cBhvr additive="base">
                                        <p:cTn id="108" dur="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additive="base">
                                        <p:cTn id="111" dur="500" fill="hold"/>
                                        <p:tgtEl>
                                          <p:spTgt spid="84"/>
                                        </p:tgtEl>
                                        <p:attrNameLst>
                                          <p:attrName>ppt_x</p:attrName>
                                        </p:attrNameLst>
                                      </p:cBhvr>
                                      <p:tavLst>
                                        <p:tav tm="0">
                                          <p:val>
                                            <p:strVal val="#ppt_x"/>
                                          </p:val>
                                        </p:tav>
                                        <p:tav tm="100000">
                                          <p:val>
                                            <p:strVal val="#ppt_x"/>
                                          </p:val>
                                        </p:tav>
                                      </p:tavLst>
                                    </p:anim>
                                    <p:anim calcmode="lin" valueType="num">
                                      <p:cBhvr additive="base">
                                        <p:cTn id="112" dur="500" fill="hold"/>
                                        <p:tgtEl>
                                          <p:spTgt spid="8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85"/>
                                        </p:tgtEl>
                                        <p:attrNameLst>
                                          <p:attrName>style.visibility</p:attrName>
                                        </p:attrNameLst>
                                      </p:cBhvr>
                                      <p:to>
                                        <p:strVal val="visible"/>
                                      </p:to>
                                    </p:set>
                                    <p:anim calcmode="lin" valueType="num">
                                      <p:cBhvr additive="base">
                                        <p:cTn id="115" dur="500" fill="hold"/>
                                        <p:tgtEl>
                                          <p:spTgt spid="85"/>
                                        </p:tgtEl>
                                        <p:attrNameLst>
                                          <p:attrName>ppt_x</p:attrName>
                                        </p:attrNameLst>
                                      </p:cBhvr>
                                      <p:tavLst>
                                        <p:tav tm="0">
                                          <p:val>
                                            <p:strVal val="#ppt_x"/>
                                          </p:val>
                                        </p:tav>
                                        <p:tav tm="100000">
                                          <p:val>
                                            <p:strVal val="#ppt_x"/>
                                          </p:val>
                                        </p:tav>
                                      </p:tavLst>
                                    </p:anim>
                                    <p:anim calcmode="lin" valueType="num">
                                      <p:cBhvr additive="base">
                                        <p:cTn id="116" dur="500" fill="hold"/>
                                        <p:tgtEl>
                                          <p:spTgt spid="8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additive="base">
                                        <p:cTn id="119" dur="500" fill="hold"/>
                                        <p:tgtEl>
                                          <p:spTgt spid="86"/>
                                        </p:tgtEl>
                                        <p:attrNameLst>
                                          <p:attrName>ppt_x</p:attrName>
                                        </p:attrNameLst>
                                      </p:cBhvr>
                                      <p:tavLst>
                                        <p:tav tm="0">
                                          <p:val>
                                            <p:strVal val="#ppt_x"/>
                                          </p:val>
                                        </p:tav>
                                        <p:tav tm="100000">
                                          <p:val>
                                            <p:strVal val="#ppt_x"/>
                                          </p:val>
                                        </p:tav>
                                      </p:tavLst>
                                    </p:anim>
                                    <p:anim calcmode="lin" valueType="num">
                                      <p:cBhvr additive="base">
                                        <p:cTn id="120" dur="500" fill="hold"/>
                                        <p:tgtEl>
                                          <p:spTgt spid="8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7"/>
                                        </p:tgtEl>
                                        <p:attrNameLst>
                                          <p:attrName>style.visibility</p:attrName>
                                        </p:attrNameLst>
                                      </p:cBhvr>
                                      <p:to>
                                        <p:strVal val="visible"/>
                                      </p:to>
                                    </p:set>
                                    <p:anim calcmode="lin" valueType="num">
                                      <p:cBhvr additive="base">
                                        <p:cTn id="123" dur="500" fill="hold"/>
                                        <p:tgtEl>
                                          <p:spTgt spid="87"/>
                                        </p:tgtEl>
                                        <p:attrNameLst>
                                          <p:attrName>ppt_x</p:attrName>
                                        </p:attrNameLst>
                                      </p:cBhvr>
                                      <p:tavLst>
                                        <p:tav tm="0">
                                          <p:val>
                                            <p:strVal val="#ppt_x"/>
                                          </p:val>
                                        </p:tav>
                                        <p:tav tm="100000">
                                          <p:val>
                                            <p:strVal val="#ppt_x"/>
                                          </p:val>
                                        </p:tav>
                                      </p:tavLst>
                                    </p:anim>
                                    <p:anim calcmode="lin" valueType="num">
                                      <p:cBhvr additive="base">
                                        <p:cTn id="124" dur="500" fill="hold"/>
                                        <p:tgtEl>
                                          <p:spTgt spid="8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8"/>
                                        </p:tgtEl>
                                        <p:attrNameLst>
                                          <p:attrName>style.visibility</p:attrName>
                                        </p:attrNameLst>
                                      </p:cBhvr>
                                      <p:to>
                                        <p:strVal val="visible"/>
                                      </p:to>
                                    </p:set>
                                    <p:anim calcmode="lin" valueType="num">
                                      <p:cBhvr additive="base">
                                        <p:cTn id="127" dur="500" fill="hold"/>
                                        <p:tgtEl>
                                          <p:spTgt spid="88"/>
                                        </p:tgtEl>
                                        <p:attrNameLst>
                                          <p:attrName>ppt_x</p:attrName>
                                        </p:attrNameLst>
                                      </p:cBhvr>
                                      <p:tavLst>
                                        <p:tav tm="0">
                                          <p:val>
                                            <p:strVal val="#ppt_x"/>
                                          </p:val>
                                        </p:tav>
                                        <p:tav tm="100000">
                                          <p:val>
                                            <p:strVal val="#ppt_x"/>
                                          </p:val>
                                        </p:tav>
                                      </p:tavLst>
                                    </p:anim>
                                    <p:anim calcmode="lin" valueType="num">
                                      <p:cBhvr additive="base">
                                        <p:cTn id="128" dur="500" fill="hold"/>
                                        <p:tgtEl>
                                          <p:spTgt spid="8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3"/>
                                        </p:tgtEl>
                                        <p:attrNameLst>
                                          <p:attrName>style.visibility</p:attrName>
                                        </p:attrNameLst>
                                      </p:cBhvr>
                                      <p:to>
                                        <p:strVal val="visible"/>
                                      </p:to>
                                    </p:set>
                                    <p:anim calcmode="lin" valueType="num">
                                      <p:cBhvr additive="base">
                                        <p:cTn id="131" dur="500" fill="hold"/>
                                        <p:tgtEl>
                                          <p:spTgt spid="103"/>
                                        </p:tgtEl>
                                        <p:attrNameLst>
                                          <p:attrName>ppt_x</p:attrName>
                                        </p:attrNameLst>
                                      </p:cBhvr>
                                      <p:tavLst>
                                        <p:tav tm="0">
                                          <p:val>
                                            <p:strVal val="#ppt_x"/>
                                          </p:val>
                                        </p:tav>
                                        <p:tav tm="100000">
                                          <p:val>
                                            <p:strVal val="#ppt_x"/>
                                          </p:val>
                                        </p:tav>
                                      </p:tavLst>
                                    </p:anim>
                                    <p:anim calcmode="lin" valueType="num">
                                      <p:cBhvr additive="base">
                                        <p:cTn id="132" dur="500" fill="hold"/>
                                        <p:tgtEl>
                                          <p:spTgt spid="103"/>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4"/>
                                        </p:tgtEl>
                                        <p:attrNameLst>
                                          <p:attrName>style.visibility</p:attrName>
                                        </p:attrNameLst>
                                      </p:cBhvr>
                                      <p:to>
                                        <p:strVal val="visible"/>
                                      </p:to>
                                    </p:set>
                                    <p:anim calcmode="lin" valueType="num">
                                      <p:cBhvr additive="base">
                                        <p:cTn id="135" dur="500" fill="hold"/>
                                        <p:tgtEl>
                                          <p:spTgt spid="104"/>
                                        </p:tgtEl>
                                        <p:attrNameLst>
                                          <p:attrName>ppt_x</p:attrName>
                                        </p:attrNameLst>
                                      </p:cBhvr>
                                      <p:tavLst>
                                        <p:tav tm="0">
                                          <p:val>
                                            <p:strVal val="#ppt_x"/>
                                          </p:val>
                                        </p:tav>
                                        <p:tav tm="100000">
                                          <p:val>
                                            <p:strVal val="#ppt_x"/>
                                          </p:val>
                                        </p:tav>
                                      </p:tavLst>
                                    </p:anim>
                                    <p:anim calcmode="lin" valueType="num">
                                      <p:cBhvr additive="base">
                                        <p:cTn id="136" dur="500" fill="hold"/>
                                        <p:tgtEl>
                                          <p:spTgt spid="10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anim calcmode="lin" valueType="num">
                                      <p:cBhvr additive="base">
                                        <p:cTn id="139" dur="500" fill="hold"/>
                                        <p:tgtEl>
                                          <p:spTgt spid="102"/>
                                        </p:tgtEl>
                                        <p:attrNameLst>
                                          <p:attrName>ppt_x</p:attrName>
                                        </p:attrNameLst>
                                      </p:cBhvr>
                                      <p:tavLst>
                                        <p:tav tm="0">
                                          <p:val>
                                            <p:strVal val="#ppt_x"/>
                                          </p:val>
                                        </p:tav>
                                        <p:tav tm="100000">
                                          <p:val>
                                            <p:strVal val="#ppt_x"/>
                                          </p:val>
                                        </p:tav>
                                      </p:tavLst>
                                    </p:anim>
                                    <p:anim calcmode="lin" valueType="num">
                                      <p:cBhvr additive="base">
                                        <p:cTn id="140" dur="500" fill="hold"/>
                                        <p:tgtEl>
                                          <p:spTgt spid="102"/>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95"/>
                                        </p:tgtEl>
                                        <p:attrNameLst>
                                          <p:attrName>style.visibility</p:attrName>
                                        </p:attrNameLst>
                                      </p:cBhvr>
                                      <p:to>
                                        <p:strVal val="visible"/>
                                      </p:to>
                                    </p:set>
                                    <p:anim calcmode="lin" valueType="num">
                                      <p:cBhvr additive="base">
                                        <p:cTn id="143" dur="500" fill="hold"/>
                                        <p:tgtEl>
                                          <p:spTgt spid="95"/>
                                        </p:tgtEl>
                                        <p:attrNameLst>
                                          <p:attrName>ppt_x</p:attrName>
                                        </p:attrNameLst>
                                      </p:cBhvr>
                                      <p:tavLst>
                                        <p:tav tm="0">
                                          <p:val>
                                            <p:strVal val="#ppt_x"/>
                                          </p:val>
                                        </p:tav>
                                        <p:tav tm="100000">
                                          <p:val>
                                            <p:strVal val="#ppt_x"/>
                                          </p:val>
                                        </p:tav>
                                      </p:tavLst>
                                    </p:anim>
                                    <p:anim calcmode="lin" valueType="num">
                                      <p:cBhvr additive="base">
                                        <p:cTn id="144" dur="500" fill="hold"/>
                                        <p:tgtEl>
                                          <p:spTgt spid="9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94"/>
                                        </p:tgtEl>
                                        <p:attrNameLst>
                                          <p:attrName>style.visibility</p:attrName>
                                        </p:attrNameLst>
                                      </p:cBhvr>
                                      <p:to>
                                        <p:strVal val="visible"/>
                                      </p:to>
                                    </p:set>
                                    <p:anim calcmode="lin" valueType="num">
                                      <p:cBhvr additive="base">
                                        <p:cTn id="147" dur="500" fill="hold"/>
                                        <p:tgtEl>
                                          <p:spTgt spid="94"/>
                                        </p:tgtEl>
                                        <p:attrNameLst>
                                          <p:attrName>ppt_x</p:attrName>
                                        </p:attrNameLst>
                                      </p:cBhvr>
                                      <p:tavLst>
                                        <p:tav tm="0">
                                          <p:val>
                                            <p:strVal val="#ppt_x"/>
                                          </p:val>
                                        </p:tav>
                                        <p:tav tm="100000">
                                          <p:val>
                                            <p:strVal val="#ppt_x"/>
                                          </p:val>
                                        </p:tav>
                                      </p:tavLst>
                                    </p:anim>
                                    <p:anim calcmode="lin" valueType="num">
                                      <p:cBhvr additive="base">
                                        <p:cTn id="148" dur="500" fill="hold"/>
                                        <p:tgtEl>
                                          <p:spTgt spid="9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90"/>
                                        </p:tgtEl>
                                        <p:attrNameLst>
                                          <p:attrName>style.visibility</p:attrName>
                                        </p:attrNameLst>
                                      </p:cBhvr>
                                      <p:to>
                                        <p:strVal val="visible"/>
                                      </p:to>
                                    </p:set>
                                    <p:anim calcmode="lin" valueType="num">
                                      <p:cBhvr additive="base">
                                        <p:cTn id="151" dur="500" fill="hold"/>
                                        <p:tgtEl>
                                          <p:spTgt spid="90"/>
                                        </p:tgtEl>
                                        <p:attrNameLst>
                                          <p:attrName>ppt_x</p:attrName>
                                        </p:attrNameLst>
                                      </p:cBhvr>
                                      <p:tavLst>
                                        <p:tav tm="0">
                                          <p:val>
                                            <p:strVal val="#ppt_x"/>
                                          </p:val>
                                        </p:tav>
                                        <p:tav tm="100000">
                                          <p:val>
                                            <p:strVal val="#ppt_x"/>
                                          </p:val>
                                        </p:tav>
                                      </p:tavLst>
                                    </p:anim>
                                    <p:anim calcmode="lin" valueType="num">
                                      <p:cBhvr additive="base">
                                        <p:cTn id="152" dur="500" fill="hold"/>
                                        <p:tgtEl>
                                          <p:spTgt spid="9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89"/>
                                        </p:tgtEl>
                                        <p:attrNameLst>
                                          <p:attrName>style.visibility</p:attrName>
                                        </p:attrNameLst>
                                      </p:cBhvr>
                                      <p:to>
                                        <p:strVal val="visible"/>
                                      </p:to>
                                    </p:set>
                                    <p:anim calcmode="lin" valueType="num">
                                      <p:cBhvr additive="base">
                                        <p:cTn id="155" dur="500" fill="hold"/>
                                        <p:tgtEl>
                                          <p:spTgt spid="89"/>
                                        </p:tgtEl>
                                        <p:attrNameLst>
                                          <p:attrName>ppt_x</p:attrName>
                                        </p:attrNameLst>
                                      </p:cBhvr>
                                      <p:tavLst>
                                        <p:tav tm="0">
                                          <p:val>
                                            <p:strVal val="#ppt_x"/>
                                          </p:val>
                                        </p:tav>
                                        <p:tav tm="100000">
                                          <p:val>
                                            <p:strVal val="#ppt_x"/>
                                          </p:val>
                                        </p:tav>
                                      </p:tavLst>
                                    </p:anim>
                                    <p:anim calcmode="lin" valueType="num">
                                      <p:cBhvr additive="base">
                                        <p:cTn id="156" dur="500" fill="hold"/>
                                        <p:tgtEl>
                                          <p:spTgt spid="89"/>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09"/>
                                        </p:tgtEl>
                                        <p:attrNameLst>
                                          <p:attrName>style.visibility</p:attrName>
                                        </p:attrNameLst>
                                      </p:cBhvr>
                                      <p:to>
                                        <p:strVal val="visible"/>
                                      </p:to>
                                    </p:set>
                                    <p:anim calcmode="lin" valueType="num">
                                      <p:cBhvr additive="base">
                                        <p:cTn id="159" dur="500" fill="hold"/>
                                        <p:tgtEl>
                                          <p:spTgt spid="109"/>
                                        </p:tgtEl>
                                        <p:attrNameLst>
                                          <p:attrName>ppt_x</p:attrName>
                                        </p:attrNameLst>
                                      </p:cBhvr>
                                      <p:tavLst>
                                        <p:tav tm="0">
                                          <p:val>
                                            <p:strVal val="#ppt_x"/>
                                          </p:val>
                                        </p:tav>
                                        <p:tav tm="100000">
                                          <p:val>
                                            <p:strVal val="#ppt_x"/>
                                          </p:val>
                                        </p:tav>
                                      </p:tavLst>
                                    </p:anim>
                                    <p:anim calcmode="lin" valueType="num">
                                      <p:cBhvr additive="base">
                                        <p:cTn id="160" dur="500" fill="hold"/>
                                        <p:tgtEl>
                                          <p:spTgt spid="10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10"/>
                                        </p:tgtEl>
                                        <p:attrNameLst>
                                          <p:attrName>style.visibility</p:attrName>
                                        </p:attrNameLst>
                                      </p:cBhvr>
                                      <p:to>
                                        <p:strVal val="visible"/>
                                      </p:to>
                                    </p:set>
                                    <p:anim calcmode="lin" valueType="num">
                                      <p:cBhvr additive="base">
                                        <p:cTn id="163" dur="500" fill="hold"/>
                                        <p:tgtEl>
                                          <p:spTgt spid="110"/>
                                        </p:tgtEl>
                                        <p:attrNameLst>
                                          <p:attrName>ppt_x</p:attrName>
                                        </p:attrNameLst>
                                      </p:cBhvr>
                                      <p:tavLst>
                                        <p:tav tm="0">
                                          <p:val>
                                            <p:strVal val="#ppt_x"/>
                                          </p:val>
                                        </p:tav>
                                        <p:tav tm="100000">
                                          <p:val>
                                            <p:strVal val="#ppt_x"/>
                                          </p:val>
                                        </p:tav>
                                      </p:tavLst>
                                    </p:anim>
                                    <p:anim calcmode="lin" valueType="num">
                                      <p:cBhvr additive="base">
                                        <p:cTn id="164" dur="500" fill="hold"/>
                                        <p:tgtEl>
                                          <p:spTgt spid="11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11"/>
                                        </p:tgtEl>
                                        <p:attrNameLst>
                                          <p:attrName>style.visibility</p:attrName>
                                        </p:attrNameLst>
                                      </p:cBhvr>
                                      <p:to>
                                        <p:strVal val="visible"/>
                                      </p:to>
                                    </p:set>
                                    <p:anim calcmode="lin" valueType="num">
                                      <p:cBhvr additive="base">
                                        <p:cTn id="167" dur="500" fill="hold"/>
                                        <p:tgtEl>
                                          <p:spTgt spid="111"/>
                                        </p:tgtEl>
                                        <p:attrNameLst>
                                          <p:attrName>ppt_x</p:attrName>
                                        </p:attrNameLst>
                                      </p:cBhvr>
                                      <p:tavLst>
                                        <p:tav tm="0">
                                          <p:val>
                                            <p:strVal val="#ppt_x"/>
                                          </p:val>
                                        </p:tav>
                                        <p:tav tm="100000">
                                          <p:val>
                                            <p:strVal val="#ppt_x"/>
                                          </p:val>
                                        </p:tav>
                                      </p:tavLst>
                                    </p:anim>
                                    <p:anim calcmode="lin" valueType="num">
                                      <p:cBhvr additive="base">
                                        <p:cTn id="168" dur="500" fill="hold"/>
                                        <p:tgtEl>
                                          <p:spTgt spid="11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12"/>
                                        </p:tgtEl>
                                        <p:attrNameLst>
                                          <p:attrName>style.visibility</p:attrName>
                                        </p:attrNameLst>
                                      </p:cBhvr>
                                      <p:to>
                                        <p:strVal val="visible"/>
                                      </p:to>
                                    </p:set>
                                    <p:anim calcmode="lin" valueType="num">
                                      <p:cBhvr additive="base">
                                        <p:cTn id="171" dur="500" fill="hold"/>
                                        <p:tgtEl>
                                          <p:spTgt spid="112"/>
                                        </p:tgtEl>
                                        <p:attrNameLst>
                                          <p:attrName>ppt_x</p:attrName>
                                        </p:attrNameLst>
                                      </p:cBhvr>
                                      <p:tavLst>
                                        <p:tav tm="0">
                                          <p:val>
                                            <p:strVal val="#ppt_x"/>
                                          </p:val>
                                        </p:tav>
                                        <p:tav tm="100000">
                                          <p:val>
                                            <p:strVal val="#ppt_x"/>
                                          </p:val>
                                        </p:tav>
                                      </p:tavLst>
                                    </p:anim>
                                    <p:anim calcmode="lin" valueType="num">
                                      <p:cBhvr additive="base">
                                        <p:cTn id="172" dur="500" fill="hold"/>
                                        <p:tgtEl>
                                          <p:spTgt spid="11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13"/>
                                        </p:tgtEl>
                                        <p:attrNameLst>
                                          <p:attrName>style.visibility</p:attrName>
                                        </p:attrNameLst>
                                      </p:cBhvr>
                                      <p:to>
                                        <p:strVal val="visible"/>
                                      </p:to>
                                    </p:set>
                                    <p:anim calcmode="lin" valueType="num">
                                      <p:cBhvr additive="base">
                                        <p:cTn id="175" dur="500" fill="hold"/>
                                        <p:tgtEl>
                                          <p:spTgt spid="113"/>
                                        </p:tgtEl>
                                        <p:attrNameLst>
                                          <p:attrName>ppt_x</p:attrName>
                                        </p:attrNameLst>
                                      </p:cBhvr>
                                      <p:tavLst>
                                        <p:tav tm="0">
                                          <p:val>
                                            <p:strVal val="#ppt_x"/>
                                          </p:val>
                                        </p:tav>
                                        <p:tav tm="100000">
                                          <p:val>
                                            <p:strVal val="#ppt_x"/>
                                          </p:val>
                                        </p:tav>
                                      </p:tavLst>
                                    </p:anim>
                                    <p:anim calcmode="lin" valueType="num">
                                      <p:cBhvr additive="base">
                                        <p:cTn id="176" dur="500" fill="hold"/>
                                        <p:tgtEl>
                                          <p:spTgt spid="11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15"/>
                                        </p:tgtEl>
                                        <p:attrNameLst>
                                          <p:attrName>style.visibility</p:attrName>
                                        </p:attrNameLst>
                                      </p:cBhvr>
                                      <p:to>
                                        <p:strVal val="visible"/>
                                      </p:to>
                                    </p:set>
                                    <p:anim calcmode="lin" valueType="num">
                                      <p:cBhvr additive="base">
                                        <p:cTn id="179" dur="500" fill="hold"/>
                                        <p:tgtEl>
                                          <p:spTgt spid="115"/>
                                        </p:tgtEl>
                                        <p:attrNameLst>
                                          <p:attrName>ppt_x</p:attrName>
                                        </p:attrNameLst>
                                      </p:cBhvr>
                                      <p:tavLst>
                                        <p:tav tm="0">
                                          <p:val>
                                            <p:strVal val="#ppt_x"/>
                                          </p:val>
                                        </p:tav>
                                        <p:tav tm="100000">
                                          <p:val>
                                            <p:strVal val="#ppt_x"/>
                                          </p:val>
                                        </p:tav>
                                      </p:tavLst>
                                    </p:anim>
                                    <p:anim calcmode="lin" valueType="num">
                                      <p:cBhvr additive="base">
                                        <p:cTn id="180" dur="500" fill="hold"/>
                                        <p:tgtEl>
                                          <p:spTgt spid="115"/>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16"/>
                                        </p:tgtEl>
                                        <p:attrNameLst>
                                          <p:attrName>style.visibility</p:attrName>
                                        </p:attrNameLst>
                                      </p:cBhvr>
                                      <p:to>
                                        <p:strVal val="visible"/>
                                      </p:to>
                                    </p:set>
                                    <p:anim calcmode="lin" valueType="num">
                                      <p:cBhvr additive="base">
                                        <p:cTn id="183" dur="500" fill="hold"/>
                                        <p:tgtEl>
                                          <p:spTgt spid="116"/>
                                        </p:tgtEl>
                                        <p:attrNameLst>
                                          <p:attrName>ppt_x</p:attrName>
                                        </p:attrNameLst>
                                      </p:cBhvr>
                                      <p:tavLst>
                                        <p:tav tm="0">
                                          <p:val>
                                            <p:strVal val="#ppt_x"/>
                                          </p:val>
                                        </p:tav>
                                        <p:tav tm="100000">
                                          <p:val>
                                            <p:strVal val="#ppt_x"/>
                                          </p:val>
                                        </p:tav>
                                      </p:tavLst>
                                    </p:anim>
                                    <p:anim calcmode="lin" valueType="num">
                                      <p:cBhvr additive="base">
                                        <p:cTn id="184" dur="500" fill="hold"/>
                                        <p:tgtEl>
                                          <p:spTgt spid="116"/>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14"/>
                                        </p:tgtEl>
                                        <p:attrNameLst>
                                          <p:attrName>style.visibility</p:attrName>
                                        </p:attrNameLst>
                                      </p:cBhvr>
                                      <p:to>
                                        <p:strVal val="visible"/>
                                      </p:to>
                                    </p:set>
                                    <p:anim calcmode="lin" valueType="num">
                                      <p:cBhvr additive="base">
                                        <p:cTn id="187" dur="500" fill="hold"/>
                                        <p:tgtEl>
                                          <p:spTgt spid="114"/>
                                        </p:tgtEl>
                                        <p:attrNameLst>
                                          <p:attrName>ppt_x</p:attrName>
                                        </p:attrNameLst>
                                      </p:cBhvr>
                                      <p:tavLst>
                                        <p:tav tm="0">
                                          <p:val>
                                            <p:strVal val="#ppt_x"/>
                                          </p:val>
                                        </p:tav>
                                        <p:tav tm="100000">
                                          <p:val>
                                            <p:strVal val="#ppt_x"/>
                                          </p:val>
                                        </p:tav>
                                      </p:tavLst>
                                    </p:anim>
                                    <p:anim calcmode="lin" valueType="num">
                                      <p:cBhvr additive="base">
                                        <p:cTn id="188" dur="500" fill="hold"/>
                                        <p:tgtEl>
                                          <p:spTgt spid="114"/>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91"/>
                                        </p:tgtEl>
                                        <p:attrNameLst>
                                          <p:attrName>style.visibility</p:attrName>
                                        </p:attrNameLst>
                                      </p:cBhvr>
                                      <p:to>
                                        <p:strVal val="visible"/>
                                      </p:to>
                                    </p:set>
                                    <p:anim calcmode="lin" valueType="num">
                                      <p:cBhvr additive="base">
                                        <p:cTn id="191" dur="500" fill="hold"/>
                                        <p:tgtEl>
                                          <p:spTgt spid="91"/>
                                        </p:tgtEl>
                                        <p:attrNameLst>
                                          <p:attrName>ppt_x</p:attrName>
                                        </p:attrNameLst>
                                      </p:cBhvr>
                                      <p:tavLst>
                                        <p:tav tm="0">
                                          <p:val>
                                            <p:strVal val="#ppt_x"/>
                                          </p:val>
                                        </p:tav>
                                        <p:tav tm="100000">
                                          <p:val>
                                            <p:strVal val="#ppt_x"/>
                                          </p:val>
                                        </p:tav>
                                      </p:tavLst>
                                    </p:anim>
                                    <p:anim calcmode="lin" valueType="num">
                                      <p:cBhvr additive="base">
                                        <p:cTn id="192" dur="500" fill="hold"/>
                                        <p:tgtEl>
                                          <p:spTgt spid="9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92"/>
                                        </p:tgtEl>
                                        <p:attrNameLst>
                                          <p:attrName>style.visibility</p:attrName>
                                        </p:attrNameLst>
                                      </p:cBhvr>
                                      <p:to>
                                        <p:strVal val="visible"/>
                                      </p:to>
                                    </p:set>
                                    <p:anim calcmode="lin" valueType="num">
                                      <p:cBhvr additive="base">
                                        <p:cTn id="195" dur="500" fill="hold"/>
                                        <p:tgtEl>
                                          <p:spTgt spid="92"/>
                                        </p:tgtEl>
                                        <p:attrNameLst>
                                          <p:attrName>ppt_x</p:attrName>
                                        </p:attrNameLst>
                                      </p:cBhvr>
                                      <p:tavLst>
                                        <p:tav tm="0">
                                          <p:val>
                                            <p:strVal val="#ppt_x"/>
                                          </p:val>
                                        </p:tav>
                                        <p:tav tm="100000">
                                          <p:val>
                                            <p:strVal val="#ppt_x"/>
                                          </p:val>
                                        </p:tav>
                                      </p:tavLst>
                                    </p:anim>
                                    <p:anim calcmode="lin" valueType="num">
                                      <p:cBhvr additive="base">
                                        <p:cTn id="196" dur="500" fill="hold"/>
                                        <p:tgtEl>
                                          <p:spTgt spid="92"/>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117"/>
                                        </p:tgtEl>
                                        <p:attrNameLst>
                                          <p:attrName>style.visibility</p:attrName>
                                        </p:attrNameLst>
                                      </p:cBhvr>
                                      <p:to>
                                        <p:strVal val="visible"/>
                                      </p:to>
                                    </p:set>
                                    <p:anim calcmode="lin" valueType="num">
                                      <p:cBhvr additive="base">
                                        <p:cTn id="199" dur="500" fill="hold"/>
                                        <p:tgtEl>
                                          <p:spTgt spid="117"/>
                                        </p:tgtEl>
                                        <p:attrNameLst>
                                          <p:attrName>ppt_x</p:attrName>
                                        </p:attrNameLst>
                                      </p:cBhvr>
                                      <p:tavLst>
                                        <p:tav tm="0">
                                          <p:val>
                                            <p:strVal val="#ppt_x"/>
                                          </p:val>
                                        </p:tav>
                                        <p:tav tm="100000">
                                          <p:val>
                                            <p:strVal val="#ppt_x"/>
                                          </p:val>
                                        </p:tav>
                                      </p:tavLst>
                                    </p:anim>
                                    <p:anim calcmode="lin" valueType="num">
                                      <p:cBhvr additive="base">
                                        <p:cTn id="200" dur="500" fill="hold"/>
                                        <p:tgtEl>
                                          <p:spTgt spid="117"/>
                                        </p:tgtEl>
                                        <p:attrNameLst>
                                          <p:attrName>ppt_y</p:attrName>
                                        </p:attrNameLst>
                                      </p:cBhvr>
                                      <p:tavLst>
                                        <p:tav tm="0">
                                          <p:val>
                                            <p:strVal val="1+#ppt_h/2"/>
                                          </p:val>
                                        </p:tav>
                                        <p:tav tm="100000">
                                          <p:val>
                                            <p:strVal val="#ppt_y"/>
                                          </p:val>
                                        </p:tav>
                                      </p:tavLst>
                                    </p:anim>
                                  </p:childTnLst>
                                </p:cTn>
                              </p:par>
                              <p:par>
                                <p:cTn id="201" presetID="2" presetClass="entr" presetSubtype="4" fill="hold" nodeType="withEffect">
                                  <p:stCondLst>
                                    <p:cond delay="0"/>
                                  </p:stCondLst>
                                  <p:childTnLst>
                                    <p:set>
                                      <p:cBhvr>
                                        <p:cTn id="202" dur="1" fill="hold">
                                          <p:stCondLst>
                                            <p:cond delay="0"/>
                                          </p:stCondLst>
                                        </p:cTn>
                                        <p:tgtEl>
                                          <p:spTgt spid="118"/>
                                        </p:tgtEl>
                                        <p:attrNameLst>
                                          <p:attrName>style.visibility</p:attrName>
                                        </p:attrNameLst>
                                      </p:cBhvr>
                                      <p:to>
                                        <p:strVal val="visible"/>
                                      </p:to>
                                    </p:set>
                                    <p:anim calcmode="lin" valueType="num">
                                      <p:cBhvr additive="base">
                                        <p:cTn id="203" dur="500" fill="hold"/>
                                        <p:tgtEl>
                                          <p:spTgt spid="118"/>
                                        </p:tgtEl>
                                        <p:attrNameLst>
                                          <p:attrName>ppt_x</p:attrName>
                                        </p:attrNameLst>
                                      </p:cBhvr>
                                      <p:tavLst>
                                        <p:tav tm="0">
                                          <p:val>
                                            <p:strVal val="#ppt_x"/>
                                          </p:val>
                                        </p:tav>
                                        <p:tav tm="100000">
                                          <p:val>
                                            <p:strVal val="#ppt_x"/>
                                          </p:val>
                                        </p:tav>
                                      </p:tavLst>
                                    </p:anim>
                                    <p:anim calcmode="lin" valueType="num">
                                      <p:cBhvr additive="base">
                                        <p:cTn id="204" dur="500" fill="hold"/>
                                        <p:tgtEl>
                                          <p:spTgt spid="118"/>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19"/>
                                        </p:tgtEl>
                                        <p:attrNameLst>
                                          <p:attrName>style.visibility</p:attrName>
                                        </p:attrNameLst>
                                      </p:cBhvr>
                                      <p:to>
                                        <p:strVal val="visible"/>
                                      </p:to>
                                    </p:set>
                                    <p:anim calcmode="lin" valueType="num">
                                      <p:cBhvr additive="base">
                                        <p:cTn id="207" dur="500" fill="hold"/>
                                        <p:tgtEl>
                                          <p:spTgt spid="119"/>
                                        </p:tgtEl>
                                        <p:attrNameLst>
                                          <p:attrName>ppt_x</p:attrName>
                                        </p:attrNameLst>
                                      </p:cBhvr>
                                      <p:tavLst>
                                        <p:tav tm="0">
                                          <p:val>
                                            <p:strVal val="#ppt_x"/>
                                          </p:val>
                                        </p:tav>
                                        <p:tav tm="100000">
                                          <p:val>
                                            <p:strVal val="#ppt_x"/>
                                          </p:val>
                                        </p:tav>
                                      </p:tavLst>
                                    </p:anim>
                                    <p:anim calcmode="lin" valueType="num">
                                      <p:cBhvr additive="base">
                                        <p:cTn id="208" dur="500" fill="hold"/>
                                        <p:tgtEl>
                                          <p:spTgt spid="119"/>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20"/>
                                        </p:tgtEl>
                                        <p:attrNameLst>
                                          <p:attrName>style.visibility</p:attrName>
                                        </p:attrNameLst>
                                      </p:cBhvr>
                                      <p:to>
                                        <p:strVal val="visible"/>
                                      </p:to>
                                    </p:set>
                                    <p:anim calcmode="lin" valueType="num">
                                      <p:cBhvr additive="base">
                                        <p:cTn id="211" dur="500" fill="hold"/>
                                        <p:tgtEl>
                                          <p:spTgt spid="120"/>
                                        </p:tgtEl>
                                        <p:attrNameLst>
                                          <p:attrName>ppt_x</p:attrName>
                                        </p:attrNameLst>
                                      </p:cBhvr>
                                      <p:tavLst>
                                        <p:tav tm="0">
                                          <p:val>
                                            <p:strVal val="#ppt_x"/>
                                          </p:val>
                                        </p:tav>
                                        <p:tav tm="100000">
                                          <p:val>
                                            <p:strVal val="#ppt_x"/>
                                          </p:val>
                                        </p:tav>
                                      </p:tavLst>
                                    </p:anim>
                                    <p:anim calcmode="lin" valueType="num">
                                      <p:cBhvr additive="base">
                                        <p:cTn id="212" dur="500" fill="hold"/>
                                        <p:tgtEl>
                                          <p:spTgt spid="120"/>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21"/>
                                        </p:tgtEl>
                                        <p:attrNameLst>
                                          <p:attrName>style.visibility</p:attrName>
                                        </p:attrNameLst>
                                      </p:cBhvr>
                                      <p:to>
                                        <p:strVal val="visible"/>
                                      </p:to>
                                    </p:set>
                                    <p:anim calcmode="lin" valueType="num">
                                      <p:cBhvr additive="base">
                                        <p:cTn id="215" dur="500" fill="hold"/>
                                        <p:tgtEl>
                                          <p:spTgt spid="121"/>
                                        </p:tgtEl>
                                        <p:attrNameLst>
                                          <p:attrName>ppt_x</p:attrName>
                                        </p:attrNameLst>
                                      </p:cBhvr>
                                      <p:tavLst>
                                        <p:tav tm="0">
                                          <p:val>
                                            <p:strVal val="#ppt_x"/>
                                          </p:val>
                                        </p:tav>
                                        <p:tav tm="100000">
                                          <p:val>
                                            <p:strVal val="#ppt_x"/>
                                          </p:val>
                                        </p:tav>
                                      </p:tavLst>
                                    </p:anim>
                                    <p:anim calcmode="lin" valueType="num">
                                      <p:cBhvr additive="base">
                                        <p:cTn id="216" dur="500" fill="hold"/>
                                        <p:tgtEl>
                                          <p:spTgt spid="121"/>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22"/>
                                        </p:tgtEl>
                                        <p:attrNameLst>
                                          <p:attrName>style.visibility</p:attrName>
                                        </p:attrNameLst>
                                      </p:cBhvr>
                                      <p:to>
                                        <p:strVal val="visible"/>
                                      </p:to>
                                    </p:set>
                                    <p:anim calcmode="lin" valueType="num">
                                      <p:cBhvr additive="base">
                                        <p:cTn id="219" dur="500" fill="hold"/>
                                        <p:tgtEl>
                                          <p:spTgt spid="122"/>
                                        </p:tgtEl>
                                        <p:attrNameLst>
                                          <p:attrName>ppt_x</p:attrName>
                                        </p:attrNameLst>
                                      </p:cBhvr>
                                      <p:tavLst>
                                        <p:tav tm="0">
                                          <p:val>
                                            <p:strVal val="#ppt_x"/>
                                          </p:val>
                                        </p:tav>
                                        <p:tav tm="100000">
                                          <p:val>
                                            <p:strVal val="#ppt_x"/>
                                          </p:val>
                                        </p:tav>
                                      </p:tavLst>
                                    </p:anim>
                                    <p:anim calcmode="lin" valueType="num">
                                      <p:cBhvr additive="base">
                                        <p:cTn id="220" dur="500" fill="hold"/>
                                        <p:tgtEl>
                                          <p:spTgt spid="122"/>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24"/>
                                        </p:tgtEl>
                                        <p:attrNameLst>
                                          <p:attrName>style.visibility</p:attrName>
                                        </p:attrNameLst>
                                      </p:cBhvr>
                                      <p:to>
                                        <p:strVal val="visible"/>
                                      </p:to>
                                    </p:set>
                                    <p:anim calcmode="lin" valueType="num">
                                      <p:cBhvr additive="base">
                                        <p:cTn id="223" dur="500" fill="hold"/>
                                        <p:tgtEl>
                                          <p:spTgt spid="124"/>
                                        </p:tgtEl>
                                        <p:attrNameLst>
                                          <p:attrName>ppt_x</p:attrName>
                                        </p:attrNameLst>
                                      </p:cBhvr>
                                      <p:tavLst>
                                        <p:tav tm="0">
                                          <p:val>
                                            <p:strVal val="#ppt_x"/>
                                          </p:val>
                                        </p:tav>
                                        <p:tav tm="100000">
                                          <p:val>
                                            <p:strVal val="#ppt_x"/>
                                          </p:val>
                                        </p:tav>
                                      </p:tavLst>
                                    </p:anim>
                                    <p:anim calcmode="lin" valueType="num">
                                      <p:cBhvr additive="base">
                                        <p:cTn id="224" dur="500" fill="hold"/>
                                        <p:tgtEl>
                                          <p:spTgt spid="12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25"/>
                                        </p:tgtEl>
                                        <p:attrNameLst>
                                          <p:attrName>style.visibility</p:attrName>
                                        </p:attrNameLst>
                                      </p:cBhvr>
                                      <p:to>
                                        <p:strVal val="visible"/>
                                      </p:to>
                                    </p:set>
                                    <p:anim calcmode="lin" valueType="num">
                                      <p:cBhvr additive="base">
                                        <p:cTn id="227" dur="500" fill="hold"/>
                                        <p:tgtEl>
                                          <p:spTgt spid="125"/>
                                        </p:tgtEl>
                                        <p:attrNameLst>
                                          <p:attrName>ppt_x</p:attrName>
                                        </p:attrNameLst>
                                      </p:cBhvr>
                                      <p:tavLst>
                                        <p:tav tm="0">
                                          <p:val>
                                            <p:strVal val="#ppt_x"/>
                                          </p:val>
                                        </p:tav>
                                        <p:tav tm="100000">
                                          <p:val>
                                            <p:strVal val="#ppt_x"/>
                                          </p:val>
                                        </p:tav>
                                      </p:tavLst>
                                    </p:anim>
                                    <p:anim calcmode="lin" valueType="num">
                                      <p:cBhvr additive="base">
                                        <p:cTn id="228" dur="500" fill="hold"/>
                                        <p:tgtEl>
                                          <p:spTgt spid="12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23"/>
                                        </p:tgtEl>
                                        <p:attrNameLst>
                                          <p:attrName>style.visibility</p:attrName>
                                        </p:attrNameLst>
                                      </p:cBhvr>
                                      <p:to>
                                        <p:strVal val="visible"/>
                                      </p:to>
                                    </p:set>
                                    <p:anim calcmode="lin" valueType="num">
                                      <p:cBhvr additive="base">
                                        <p:cTn id="231" dur="500" fill="hold"/>
                                        <p:tgtEl>
                                          <p:spTgt spid="123"/>
                                        </p:tgtEl>
                                        <p:attrNameLst>
                                          <p:attrName>ppt_x</p:attrName>
                                        </p:attrNameLst>
                                      </p:cBhvr>
                                      <p:tavLst>
                                        <p:tav tm="0">
                                          <p:val>
                                            <p:strVal val="#ppt_x"/>
                                          </p:val>
                                        </p:tav>
                                        <p:tav tm="100000">
                                          <p:val>
                                            <p:strVal val="#ppt_x"/>
                                          </p:val>
                                        </p:tav>
                                      </p:tavLst>
                                    </p:anim>
                                    <p:anim calcmode="lin" valueType="num">
                                      <p:cBhvr additive="base">
                                        <p:cTn id="232"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6" grpId="0" animBg="1"/>
      <p:bldP spid="77" grpId="0"/>
      <p:bldP spid="78" grpId="0"/>
      <p:bldP spid="79" grpId="0" animBg="1"/>
      <p:bldP spid="80" grpId="0"/>
      <p:bldP spid="81" grpId="0" animBg="1"/>
      <p:bldP spid="82" grpId="0"/>
      <p:bldP spid="83" grpId="0"/>
      <p:bldP spid="84" grpId="0" animBg="1"/>
      <p:bldP spid="85" grpId="0"/>
      <p:bldP spid="86" grpId="0" animBg="1"/>
      <p:bldP spid="87" grpId="0"/>
      <p:bldP spid="88" grpId="0"/>
      <p:bldP spid="89" grpId="0" animBg="1"/>
      <p:bldP spid="90" grpId="0"/>
      <p:bldP spid="91" grpId="0" animBg="1"/>
      <p:bldP spid="92" grpId="0"/>
      <p:bldP spid="93" grpId="0"/>
      <p:bldP spid="94" grpId="0" animBg="1"/>
      <p:bldP spid="95" grpId="0"/>
      <p:bldP spid="96" grpId="0" animBg="1"/>
      <p:bldP spid="97" grpId="0" animBg="1"/>
      <p:bldP spid="98" grpId="0"/>
      <p:bldP spid="99" grpId="0" animBg="1"/>
      <p:bldP spid="100" grpId="0" animBg="1"/>
      <p:bldP spid="101" grpId="0"/>
      <p:bldP spid="102" grpId="0" animBg="1"/>
      <p:bldP spid="103" grpId="0" animBg="1"/>
      <p:bldP spid="104" grpId="0"/>
      <p:bldP spid="105" grpId="0" animBg="1"/>
      <p:bldP spid="106" grpId="0" animBg="1"/>
      <p:bldP spid="107" grpId="0"/>
      <p:bldP spid="109" grpId="0" animBg="1"/>
      <p:bldP spid="110" grpId="0"/>
      <p:bldP spid="111" grpId="0" animBg="1"/>
      <p:bldP spid="112" grpId="0"/>
      <p:bldP spid="113" grpId="0"/>
      <p:bldP spid="114" grpId="0" animBg="1"/>
      <p:bldP spid="115" grpId="0" animBg="1"/>
      <p:bldP spid="116" grpId="0"/>
      <p:bldP spid="119" grpId="0" animBg="1"/>
      <p:bldP spid="120" grpId="0"/>
      <p:bldP spid="121" grpId="0" animBg="1"/>
      <p:bldP spid="122" grpId="0"/>
      <p:bldP spid="123" grpId="0" animBg="1"/>
      <p:bldP spid="124" grpId="0" animBg="1"/>
      <p:bldP spid="1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2C936093-C562-94F4-4F75-C7844846E827}"/>
              </a:ext>
            </a:extLst>
          </p:cNvPr>
          <p:cNvSpPr txBox="1">
            <a:spLocks noGrp="1"/>
          </p:cNvSpPr>
          <p:nvPr>
            <p:ph type="title"/>
          </p:nvPr>
        </p:nvSpPr>
        <p:spPr>
          <a:xfrm>
            <a:off x="203325" y="0"/>
            <a:ext cx="6400675"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Menu of Projects (Pre-Disaster)</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3" name="TextBox 2">
            <a:extLst>
              <a:ext uri="{FF2B5EF4-FFF2-40B4-BE49-F238E27FC236}">
                <a16:creationId xmlns:a16="http://schemas.microsoft.com/office/drawing/2014/main" id="{4D7113C4-90FF-467C-95A3-7C871DAC13AA}"/>
              </a:ext>
            </a:extLst>
          </p:cNvPr>
          <p:cNvSpPr txBox="1"/>
          <p:nvPr/>
        </p:nvSpPr>
        <p:spPr>
          <a:xfrm>
            <a:off x="203325" y="572700"/>
            <a:ext cx="8635875" cy="3865354"/>
          </a:xfrm>
          <a:prstGeom prst="rect">
            <a:avLst/>
          </a:prstGeom>
          <a:noFill/>
        </p:spPr>
        <p:txBody>
          <a:bodyPr wrap="square">
            <a:spAutoFit/>
          </a:bodyPr>
          <a:lstStyle/>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Establishment Local Emergency Operations Centers and its equipage;</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Construction of local evacuation centers and other local infrastructure projects for disaster prevention and mitigation based on national standard design;</a:t>
            </a:r>
            <a:r>
              <a:rPr lang="en-PH" sz="12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PH" sz="1200" kern="100" dirty="0">
                <a:effectLst/>
                <a:latin typeface="Arial" panose="020B0604020202020204" pitchFamily="34" charset="0"/>
                <a:ea typeface="Times New Roman" panose="02020603050405020304" pitchFamily="18" charset="0"/>
                <a:cs typeface="Times New Roman" panose="02020603050405020304" pitchFamily="18" charset="0"/>
              </a:rPr>
              <a:t>Construction of other local and national DRRM facilities in accordance with the NDRRM Plan;</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PH" sz="1200" kern="100" dirty="0">
                <a:effectLst/>
                <a:latin typeface="Arial" panose="020B0604020202020204" pitchFamily="34" charset="0"/>
                <a:ea typeface="Times New Roman" panose="02020603050405020304" pitchFamily="18" charset="0"/>
                <a:cs typeface="Times New Roman" panose="02020603050405020304" pitchFamily="18" charset="0"/>
              </a:rPr>
              <a:t>Construction/Establishment of training centers and facilities for DRRM;</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Establishment of early warning systems;</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Procurement of emergency telecommunications equipment and systems for geographically isolated LGUs;</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Procurement of mission essential vehicles and equipment;</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Conduct of risk assessments and other research for DRRM;</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Trainings and capacity building for LGU DRRM personnel;</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Support to GK LGU Awardees;</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n-US" sz="1200" kern="100" dirty="0">
                <a:effectLst/>
                <a:latin typeface="Arial" panose="020B0604020202020204" pitchFamily="34" charset="0"/>
                <a:ea typeface="Times New Roman" panose="02020603050405020304" pitchFamily="18" charset="0"/>
                <a:cs typeface="Times New Roman" panose="02020603050405020304" pitchFamily="18" charset="0"/>
              </a:rPr>
              <a:t>Other priority programs and projects recommended by the NDRRMC Preparedness, Prevention and Mitigation Pillar, or the ED, NDRRMC/A, OCD subject to approval of the Chairperson, NDRRMC</a:t>
            </a:r>
            <a:endParaRPr lang="en-PH" sz="1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68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3" name="Google Shape;87;p18">
            <a:extLst>
              <a:ext uri="{FF2B5EF4-FFF2-40B4-BE49-F238E27FC236}">
                <a16:creationId xmlns:a16="http://schemas.microsoft.com/office/drawing/2014/main" id="{8FBC523E-ADE0-B67C-F430-D64FEC5592DC}"/>
              </a:ext>
            </a:extLst>
          </p:cNvPr>
          <p:cNvSpPr txBox="1">
            <a:spLocks noGrp="1"/>
          </p:cNvSpPr>
          <p:nvPr>
            <p:ph type="title"/>
          </p:nvPr>
        </p:nvSpPr>
        <p:spPr>
          <a:xfrm>
            <a:off x="311700" y="75247"/>
            <a:ext cx="8520600" cy="560546"/>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3600" b="1" dirty="0">
                <a:solidFill>
                  <a:srgbClr val="0B5394"/>
                </a:solidFill>
                <a:latin typeface="Roboto"/>
                <a:ea typeface="Roboto"/>
                <a:cs typeface="Roboto"/>
                <a:sym typeface="Roboto"/>
              </a:rPr>
              <a:t>SCOPE OF PRESENTATION</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2" name="Google Shape;87;p18">
            <a:extLst>
              <a:ext uri="{FF2B5EF4-FFF2-40B4-BE49-F238E27FC236}">
                <a16:creationId xmlns:a16="http://schemas.microsoft.com/office/drawing/2014/main" id="{CFBD4307-9368-01F1-AF28-A0AEE4D41852}"/>
              </a:ext>
            </a:extLst>
          </p:cNvPr>
          <p:cNvSpPr txBox="1">
            <a:spLocks/>
          </p:cNvSpPr>
          <p:nvPr/>
        </p:nvSpPr>
        <p:spPr>
          <a:xfrm>
            <a:off x="1065364" y="1007268"/>
            <a:ext cx="7241869" cy="3271838"/>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457200" indent="-457200">
              <a:buFont typeface="Arial" panose="020B0604020202020204" pitchFamily="34" charset="0"/>
              <a:buChar char="•"/>
            </a:pPr>
            <a:r>
              <a:rPr lang="en-US" sz="2500" b="1" dirty="0">
                <a:solidFill>
                  <a:srgbClr val="0B5394"/>
                </a:solidFill>
                <a:latin typeface="Roboto"/>
                <a:ea typeface="Roboto"/>
                <a:cs typeface="Roboto"/>
                <a:sym typeface="Roboto"/>
              </a:rPr>
              <a:t>LDRRMF BACKGROUND</a:t>
            </a:r>
          </a:p>
          <a:p>
            <a:pPr marL="457200" indent="-457200">
              <a:buFont typeface="Arial" panose="020B0604020202020204" pitchFamily="34" charset="0"/>
              <a:buChar char="•"/>
            </a:pPr>
            <a:endParaRPr lang="en-US" sz="2500" b="1" dirty="0">
              <a:solidFill>
                <a:srgbClr val="0B5394"/>
              </a:solidFill>
              <a:latin typeface="Roboto"/>
              <a:ea typeface="Roboto"/>
              <a:cs typeface="Roboto"/>
              <a:sym typeface="Roboto"/>
            </a:endParaRPr>
          </a:p>
          <a:p>
            <a:pPr marL="457200" indent="-457200">
              <a:buFont typeface="Arial" panose="020B0604020202020204" pitchFamily="34" charset="0"/>
              <a:buChar char="•"/>
            </a:pPr>
            <a:r>
              <a:rPr lang="en-US" sz="2500" b="1" dirty="0">
                <a:solidFill>
                  <a:srgbClr val="0B5394"/>
                </a:solidFill>
                <a:latin typeface="Roboto"/>
                <a:ea typeface="Roboto"/>
                <a:cs typeface="Roboto"/>
                <a:sym typeface="Roboto"/>
              </a:rPr>
              <a:t>DILG-DBM JMC 2013-01</a:t>
            </a:r>
          </a:p>
          <a:p>
            <a:pPr marL="457200" indent="-457200">
              <a:buFont typeface="Arial" panose="020B0604020202020204" pitchFamily="34" charset="0"/>
              <a:buChar char="•"/>
            </a:pPr>
            <a:endParaRPr lang="en-US" sz="2500" b="1" dirty="0">
              <a:solidFill>
                <a:srgbClr val="0B5394"/>
              </a:solidFill>
              <a:latin typeface="Roboto"/>
              <a:ea typeface="Roboto"/>
              <a:cs typeface="Roboto"/>
              <a:sym typeface="Roboto"/>
            </a:endParaRPr>
          </a:p>
          <a:p>
            <a:pPr marL="457200" indent="-457200">
              <a:buFont typeface="Arial" panose="020B0604020202020204" pitchFamily="34" charset="0"/>
              <a:buChar char="•"/>
            </a:pPr>
            <a:r>
              <a:rPr lang="en-US" sz="2500" b="1" dirty="0">
                <a:solidFill>
                  <a:srgbClr val="0B5394"/>
                </a:solidFill>
                <a:latin typeface="Roboto"/>
                <a:ea typeface="Roboto"/>
                <a:cs typeface="Roboto"/>
                <a:sym typeface="Roboto"/>
              </a:rPr>
              <a:t>COA CIRCULAR 2012-002</a:t>
            </a:r>
          </a:p>
          <a:p>
            <a:pPr marL="457200" indent="-457200">
              <a:buFont typeface="Arial" panose="020B0604020202020204" pitchFamily="34" charset="0"/>
              <a:buChar char="•"/>
            </a:pPr>
            <a:endParaRPr lang="en-US" sz="2500" b="1" dirty="0">
              <a:solidFill>
                <a:srgbClr val="0B5394"/>
              </a:solidFill>
              <a:latin typeface="Roboto"/>
              <a:ea typeface="Roboto"/>
              <a:cs typeface="Roboto"/>
              <a:sym typeface="Roboto"/>
            </a:endParaRPr>
          </a:p>
          <a:p>
            <a:pPr marL="457200" indent="-457200">
              <a:buFont typeface="Arial" panose="020B0604020202020204" pitchFamily="34" charset="0"/>
              <a:buChar char="•"/>
            </a:pPr>
            <a:r>
              <a:rPr lang="en-US" sz="2500" b="1" dirty="0">
                <a:solidFill>
                  <a:srgbClr val="0B5394"/>
                </a:solidFill>
                <a:latin typeface="Roboto"/>
                <a:ea typeface="Roboto"/>
                <a:cs typeface="Roboto"/>
                <a:sym typeface="Roboto"/>
              </a:rPr>
              <a:t>PRESENTATION ON NATIONAL DRRM FUND</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Tree>
    <p:extLst>
      <p:ext uri="{BB962C8B-B14F-4D97-AF65-F5344CB8AC3E}">
        <p14:creationId xmlns:p14="http://schemas.microsoft.com/office/powerpoint/2010/main" val="3022489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7556D01A-1144-F1B2-EFA7-32DA5401FE97}"/>
              </a:ext>
            </a:extLst>
          </p:cNvPr>
          <p:cNvSpPr txBox="1">
            <a:spLocks noGrp="1"/>
          </p:cNvSpPr>
          <p:nvPr>
            <p:ph type="title"/>
          </p:nvPr>
        </p:nvSpPr>
        <p:spPr>
          <a:xfrm>
            <a:off x="115272" y="237066"/>
            <a:ext cx="8520600" cy="48090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Documentary Requirements</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graphicFrame>
        <p:nvGraphicFramePr>
          <p:cNvPr id="3" name="Table 2">
            <a:extLst>
              <a:ext uri="{FF2B5EF4-FFF2-40B4-BE49-F238E27FC236}">
                <a16:creationId xmlns:a16="http://schemas.microsoft.com/office/drawing/2014/main" id="{083A0C1C-20C3-61F8-4F72-AA9717CD0485}"/>
              </a:ext>
            </a:extLst>
          </p:cNvPr>
          <p:cNvGraphicFramePr>
            <a:graphicFrameLocks noGrp="1"/>
          </p:cNvGraphicFramePr>
          <p:nvPr>
            <p:extLst>
              <p:ext uri="{D42A27DB-BD31-4B8C-83A1-F6EECF244321}">
                <p14:modId xmlns:p14="http://schemas.microsoft.com/office/powerpoint/2010/main" val="1674960233"/>
              </p:ext>
            </p:extLst>
          </p:nvPr>
        </p:nvGraphicFramePr>
        <p:xfrm>
          <a:off x="570207" y="1100677"/>
          <a:ext cx="7801633" cy="3324162"/>
        </p:xfrm>
        <a:graphic>
          <a:graphicData uri="http://schemas.openxmlformats.org/drawingml/2006/table">
            <a:tbl>
              <a:tblPr firstRow="1" firstCol="1" bandRow="1"/>
              <a:tblGrid>
                <a:gridCol w="7801633">
                  <a:extLst>
                    <a:ext uri="{9D8B030D-6E8A-4147-A177-3AD203B41FA5}">
                      <a16:colId xmlns:a16="http://schemas.microsoft.com/office/drawing/2014/main" val="2244332756"/>
                    </a:ext>
                  </a:extLst>
                </a:gridCol>
              </a:tblGrid>
              <a:tr h="2630996">
                <a:tc>
                  <a:txBody>
                    <a:bodyPr/>
                    <a:lstStyle/>
                    <a:p>
                      <a:pPr marL="228600" indent="-228600">
                        <a:lnSpc>
                          <a:spcPct val="107000"/>
                        </a:lnSpc>
                        <a:spcAft>
                          <a:spcPts val="800"/>
                        </a:spcAft>
                        <a:buFont typeface="+mj-lt"/>
                        <a:buAutoNum type="arabicPeriod"/>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Endorsement Letter from Head of Agency or Local Chief Executive;</a:t>
                      </a: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Aft>
                          <a:spcPts val="800"/>
                        </a:spcAft>
                        <a:buFont typeface="+mj-lt"/>
                        <a:buAutoNum type="arabicPeriod"/>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Work and Financial Plan for non-infra or Project Design documents Program of Works, Detailed Engineering Design for infra-related requests (DBM BED Form);</a:t>
                      </a: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lvl="0" indent="-228600" algn="just">
                        <a:lnSpc>
                          <a:spcPct val="115000"/>
                        </a:lnSpc>
                        <a:spcAft>
                          <a:spcPts val="800"/>
                        </a:spcAft>
                        <a:buFont typeface="+mj-lt"/>
                        <a:buAutoNum type="arabicPeriod"/>
                        <a:tabLst>
                          <a:tab pos="291465" algn="l"/>
                        </a:tabLs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Certificate of Unavailability of Funds with LDRRM Fund and Special Trust Fund Report (for LGUs);</a:t>
                      </a:r>
                    </a:p>
                    <a:p>
                      <a:pPr marL="228600" marR="0" lvl="0" indent="-228600" algn="just" defTabSz="914400" rtl="0" eaLnBrk="1" fontAlgn="auto" latinLnBrk="0" hangingPunct="1">
                        <a:lnSpc>
                          <a:spcPct val="115000"/>
                        </a:lnSpc>
                        <a:spcBef>
                          <a:spcPts val="0"/>
                        </a:spcBef>
                        <a:spcAft>
                          <a:spcPts val="800"/>
                        </a:spcAft>
                        <a:buClr>
                          <a:srgbClr val="000000"/>
                        </a:buClr>
                        <a:buSzTx/>
                        <a:buFont typeface="+mj-lt"/>
                        <a:buAutoNum type="arabicPeriod"/>
                        <a:tabLst>
                          <a:tab pos="291465" algn="l"/>
                        </a:tabLst>
                        <a:defRPr/>
                      </a:pPr>
                      <a:r>
                        <a:rPr lang="en-US" sz="1600" b="0" i="0" u="none" strike="noStrike" cap="none" dirty="0">
                          <a:solidFill>
                            <a:schemeClr val="tx1"/>
                          </a:solidFill>
                          <a:effectLst/>
                          <a:latin typeface="+mn-lt"/>
                          <a:ea typeface="+mn-ea"/>
                          <a:cs typeface="+mn-cs"/>
                          <a:sym typeface="Arial"/>
                        </a:rPr>
                        <a:t>Certification of Capability to Implement Infrastructure Project (For LGUs)</a:t>
                      </a: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lvl="0" indent="-228600" algn="just">
                        <a:lnSpc>
                          <a:spcPct val="115000"/>
                        </a:lnSpc>
                        <a:spcAft>
                          <a:spcPts val="800"/>
                        </a:spcAft>
                        <a:buFont typeface="+mj-lt"/>
                        <a:buAutoNum type="arabicPeriod"/>
                        <a:tabLst>
                          <a:tab pos="291465" algn="l"/>
                        </a:tabLs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Certificate of Inclusion of Proposed Project in LDRRMP from concerned OCDRO (for LGUs);</a:t>
                      </a: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lvl="0" indent="-228600" algn="just">
                        <a:lnSpc>
                          <a:spcPct val="115000"/>
                        </a:lnSpc>
                        <a:spcAft>
                          <a:spcPts val="800"/>
                        </a:spcAft>
                        <a:buFont typeface="+mj-lt"/>
                        <a:buAutoNum type="arabicPeriod"/>
                        <a:tabLst>
                          <a:tab pos="291465" algn="l"/>
                        </a:tabLs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Counter-part funds for 1</a:t>
                      </a:r>
                      <a:r>
                        <a:rPr lang="en-US" sz="1600" kern="100" baseline="30000" dirty="0">
                          <a:effectLst/>
                          <a:latin typeface="Arial" panose="020B0604020202020204" pitchFamily="34" charset="0"/>
                          <a:ea typeface="Times New Roman" panose="02020603050405020304" pitchFamily="18" charset="0"/>
                          <a:cs typeface="Times New Roman" panose="02020603050405020304" pitchFamily="18" charset="0"/>
                        </a:rPr>
                        <a:t>st</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to 3</a:t>
                      </a:r>
                      <a:r>
                        <a:rPr lang="en-US" sz="1600" kern="100" baseline="30000" dirty="0">
                          <a:effectLst/>
                          <a:latin typeface="Arial" panose="020B0604020202020204" pitchFamily="34" charset="0"/>
                          <a:ea typeface="Times New Roman" panose="02020603050405020304" pitchFamily="18" charset="0"/>
                          <a:cs typeface="Times New Roman" panose="02020603050405020304" pitchFamily="18" charset="0"/>
                        </a:rPr>
                        <a:t>rd</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Income Class Municipalities.</a:t>
                      </a: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Aft>
                          <a:spcPts val="800"/>
                        </a:spcAft>
                        <a:buFont typeface="+mj-lt"/>
                        <a:buAutoNum type="arabicPeriod"/>
                      </a:pPr>
                      <a:endParaRPr lang="en-PH"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18" marR="60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285816"/>
                  </a:ext>
                </a:extLst>
              </a:tr>
            </a:tbl>
          </a:graphicData>
        </a:graphic>
      </p:graphicFrame>
    </p:spTree>
    <p:extLst>
      <p:ext uri="{BB962C8B-B14F-4D97-AF65-F5344CB8AC3E}">
        <p14:creationId xmlns:p14="http://schemas.microsoft.com/office/powerpoint/2010/main" val="303060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51F60692-5FFE-0416-1399-91291484FAE7}"/>
              </a:ext>
            </a:extLst>
          </p:cNvPr>
          <p:cNvSpPr txBox="1">
            <a:spLocks noGrp="1"/>
          </p:cNvSpPr>
          <p:nvPr>
            <p:ph type="title"/>
          </p:nvPr>
        </p:nvSpPr>
        <p:spPr>
          <a:xfrm>
            <a:off x="650366" y="1327574"/>
            <a:ext cx="7613100" cy="22284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rgbClr val="0B5394"/>
                </a:solidFill>
                <a:latin typeface="Roboto"/>
                <a:ea typeface="Roboto"/>
                <a:cs typeface="Roboto"/>
                <a:sym typeface="Roboto"/>
              </a:rPr>
              <a:t>Emergency Response and Early Recovery</a:t>
            </a:r>
            <a:br>
              <a:rPr lang="en-US" sz="4400" b="1" dirty="0">
                <a:solidFill>
                  <a:srgbClr val="0B5394"/>
                </a:solidFill>
                <a:latin typeface="Roboto"/>
                <a:ea typeface="Roboto"/>
                <a:cs typeface="Roboto"/>
                <a:sym typeface="Roboto"/>
              </a:rPr>
            </a:br>
            <a:endParaRPr lang="en-US" sz="4400" b="1" dirty="0">
              <a:solidFill>
                <a:srgbClr val="0B5394"/>
              </a:solidFill>
              <a:latin typeface="Roboto"/>
              <a:ea typeface="Roboto"/>
              <a:cs typeface="Roboto"/>
              <a:sym typeface="Roboto"/>
            </a:endParaRPr>
          </a:p>
        </p:txBody>
      </p:sp>
    </p:spTree>
    <p:extLst>
      <p:ext uri="{BB962C8B-B14F-4D97-AF65-F5344CB8AC3E}">
        <p14:creationId xmlns:p14="http://schemas.microsoft.com/office/powerpoint/2010/main" val="118506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grpSp>
        <p:nvGrpSpPr>
          <p:cNvPr id="2" name="Google Shape;59;p13">
            <a:extLst>
              <a:ext uri="{FF2B5EF4-FFF2-40B4-BE49-F238E27FC236}">
                <a16:creationId xmlns:a16="http://schemas.microsoft.com/office/drawing/2014/main" id="{34E2B968-7D2B-B2A3-954D-A74BBEF7E32B}"/>
              </a:ext>
            </a:extLst>
          </p:cNvPr>
          <p:cNvGrpSpPr/>
          <p:nvPr/>
        </p:nvGrpSpPr>
        <p:grpSpPr>
          <a:xfrm>
            <a:off x="1298685" y="3251339"/>
            <a:ext cx="1525490" cy="1369850"/>
            <a:chOff x="1630838" y="3228625"/>
            <a:chExt cx="1467600" cy="1251190"/>
          </a:xfrm>
        </p:grpSpPr>
        <p:sp>
          <p:nvSpPr>
            <p:cNvPr id="3" name="Google Shape;60;p13">
              <a:extLst>
                <a:ext uri="{FF2B5EF4-FFF2-40B4-BE49-F238E27FC236}">
                  <a16:creationId xmlns:a16="http://schemas.microsoft.com/office/drawing/2014/main" id="{5A92A9F3-DCA2-8003-8404-E7C49BC99C4B}"/>
                </a:ext>
              </a:extLst>
            </p:cNvPr>
            <p:cNvSpPr/>
            <p:nvPr/>
          </p:nvSpPr>
          <p:spPr>
            <a:xfrm>
              <a:off x="1766625" y="3228625"/>
              <a:ext cx="1243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p13">
              <a:extLst>
                <a:ext uri="{FF2B5EF4-FFF2-40B4-BE49-F238E27FC236}">
                  <a16:creationId xmlns:a16="http://schemas.microsoft.com/office/drawing/2014/main" id="{32E5AB52-E3AB-2BB3-0F0F-EFAC25B7F96A}"/>
                </a:ext>
              </a:extLst>
            </p:cNvPr>
            <p:cNvSpPr txBox="1"/>
            <p:nvPr/>
          </p:nvSpPr>
          <p:spPr>
            <a:xfrm>
              <a:off x="1759822" y="3294155"/>
              <a:ext cx="12435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800" dirty="0">
                  <a:solidFill>
                    <a:srgbClr val="FFFFFF"/>
                  </a:solidFill>
                </a:rPr>
                <a:t> </a:t>
              </a:r>
              <a:r>
                <a:rPr lang="en-PH" sz="800" b="1" dirty="0">
                  <a:solidFill>
                    <a:srgbClr val="FFFFFF"/>
                  </a:solidFill>
                </a:rPr>
                <a:t>1-2 Weeks</a:t>
              </a:r>
              <a:endParaRPr sz="800" dirty="0">
                <a:solidFill>
                  <a:srgbClr val="FFFFFF"/>
                </a:solidFill>
              </a:endParaRPr>
            </a:p>
            <a:p>
              <a:pPr marL="0" lvl="0" indent="0" algn="ctr" rtl="0">
                <a:spcBef>
                  <a:spcPts val="0"/>
                </a:spcBef>
                <a:spcAft>
                  <a:spcPts val="0"/>
                </a:spcAft>
                <a:buNone/>
              </a:pPr>
              <a:endParaRPr sz="500" b="1" dirty="0">
                <a:solidFill>
                  <a:schemeClr val="lt1"/>
                </a:solidFill>
              </a:endParaRPr>
            </a:p>
          </p:txBody>
        </p:sp>
        <p:sp>
          <p:nvSpPr>
            <p:cNvPr id="5" name="Google Shape;62;p13">
              <a:extLst>
                <a:ext uri="{FF2B5EF4-FFF2-40B4-BE49-F238E27FC236}">
                  <a16:creationId xmlns:a16="http://schemas.microsoft.com/office/drawing/2014/main" id="{6651A0FB-6AFD-0D01-AA17-65247C60DAFD}"/>
                </a:ext>
              </a:extLst>
            </p:cNvPr>
            <p:cNvSpPr/>
            <p:nvPr/>
          </p:nvSpPr>
          <p:spPr>
            <a:xfrm>
              <a:off x="1751550" y="3522025"/>
              <a:ext cx="1258500" cy="9345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3;p13">
              <a:extLst>
                <a:ext uri="{FF2B5EF4-FFF2-40B4-BE49-F238E27FC236}">
                  <a16:creationId xmlns:a16="http://schemas.microsoft.com/office/drawing/2014/main" id="{8609C409-40C8-2E11-3240-7913EA619148}"/>
                </a:ext>
              </a:extLst>
            </p:cNvPr>
            <p:cNvSpPr txBox="1"/>
            <p:nvPr/>
          </p:nvSpPr>
          <p:spPr>
            <a:xfrm>
              <a:off x="1630838" y="3519925"/>
              <a:ext cx="14676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dirty="0">
                  <a:solidFill>
                    <a:schemeClr val="dk1"/>
                  </a:solidFill>
                </a:rPr>
                <a:t>Early Recovery Cluster</a:t>
              </a:r>
              <a:endParaRPr sz="800" b="1" u="sng" dirty="0">
                <a:solidFill>
                  <a:schemeClr val="dk1"/>
                </a:solidFill>
              </a:endParaRPr>
            </a:p>
          </p:txBody>
        </p:sp>
        <p:sp>
          <p:nvSpPr>
            <p:cNvPr id="7" name="Google Shape;64;p13">
              <a:extLst>
                <a:ext uri="{FF2B5EF4-FFF2-40B4-BE49-F238E27FC236}">
                  <a16:creationId xmlns:a16="http://schemas.microsoft.com/office/drawing/2014/main" id="{79722710-5DE1-00F0-8B7E-3C0D655A319A}"/>
                </a:ext>
              </a:extLst>
            </p:cNvPr>
            <p:cNvSpPr txBox="1"/>
            <p:nvPr/>
          </p:nvSpPr>
          <p:spPr>
            <a:xfrm>
              <a:off x="1759050" y="3795330"/>
              <a:ext cx="1243500" cy="68448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PH" sz="700" dirty="0">
                  <a:solidFill>
                    <a:schemeClr val="dk1"/>
                  </a:solidFill>
                </a:rPr>
                <a:t>Presentation of RDANA Result, Agreement on Priority Needs for Funding Using QRF and Agency Budgets</a:t>
              </a:r>
              <a:endParaRPr sz="800" b="1" u="sng" dirty="0">
                <a:solidFill>
                  <a:schemeClr val="dk1"/>
                </a:solidFill>
              </a:endParaRPr>
            </a:p>
          </p:txBody>
        </p:sp>
      </p:grpSp>
      <p:cxnSp>
        <p:nvCxnSpPr>
          <p:cNvPr id="8" name="Google Shape;65;p13">
            <a:extLst>
              <a:ext uri="{FF2B5EF4-FFF2-40B4-BE49-F238E27FC236}">
                <a16:creationId xmlns:a16="http://schemas.microsoft.com/office/drawing/2014/main" id="{2AB5EE85-B8BD-F000-9E60-F05E47957810}"/>
              </a:ext>
            </a:extLst>
          </p:cNvPr>
          <p:cNvCxnSpPr/>
          <p:nvPr/>
        </p:nvCxnSpPr>
        <p:spPr>
          <a:xfrm>
            <a:off x="4258207" y="2577517"/>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9" name="Google Shape;66;p13">
            <a:extLst>
              <a:ext uri="{FF2B5EF4-FFF2-40B4-BE49-F238E27FC236}">
                <a16:creationId xmlns:a16="http://schemas.microsoft.com/office/drawing/2014/main" id="{4349E111-E124-D768-61E8-EE6D1903E780}"/>
              </a:ext>
            </a:extLst>
          </p:cNvPr>
          <p:cNvCxnSpPr/>
          <p:nvPr/>
        </p:nvCxnSpPr>
        <p:spPr>
          <a:xfrm>
            <a:off x="4258207" y="3796717"/>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0" name="Google Shape;67;p13">
            <a:extLst>
              <a:ext uri="{FF2B5EF4-FFF2-40B4-BE49-F238E27FC236}">
                <a16:creationId xmlns:a16="http://schemas.microsoft.com/office/drawing/2014/main" id="{C4FBB0A4-5AB9-6908-E815-6FF9796BB6E4}"/>
              </a:ext>
            </a:extLst>
          </p:cNvPr>
          <p:cNvCxnSpPr/>
          <p:nvPr/>
        </p:nvCxnSpPr>
        <p:spPr>
          <a:xfrm>
            <a:off x="4258207" y="4406317"/>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1" name="Google Shape;68;p13">
            <a:extLst>
              <a:ext uri="{FF2B5EF4-FFF2-40B4-BE49-F238E27FC236}">
                <a16:creationId xmlns:a16="http://schemas.microsoft.com/office/drawing/2014/main" id="{3A8A5453-D0FE-9A2C-3F24-F74938CD3C89}"/>
              </a:ext>
            </a:extLst>
          </p:cNvPr>
          <p:cNvCxnSpPr/>
          <p:nvPr/>
        </p:nvCxnSpPr>
        <p:spPr>
          <a:xfrm>
            <a:off x="4258207" y="1967917"/>
            <a:ext cx="0" cy="429600"/>
          </a:xfrm>
          <a:prstGeom prst="straightConnector1">
            <a:avLst/>
          </a:prstGeom>
          <a:noFill/>
          <a:ln w="38100" cap="flat" cmpd="sng">
            <a:solidFill>
              <a:srgbClr val="FF0000"/>
            </a:solidFill>
            <a:prstDash val="solid"/>
            <a:round/>
            <a:headEnd type="none" w="med" len="med"/>
            <a:tailEnd type="none" w="med" len="med"/>
          </a:ln>
        </p:spPr>
      </p:cxnSp>
      <p:sp>
        <p:nvSpPr>
          <p:cNvPr id="12" name="Google Shape;70;p13">
            <a:extLst>
              <a:ext uri="{FF2B5EF4-FFF2-40B4-BE49-F238E27FC236}">
                <a16:creationId xmlns:a16="http://schemas.microsoft.com/office/drawing/2014/main" id="{5693F60E-C5F8-9788-AF56-5A6A5DCEE4D0}"/>
              </a:ext>
            </a:extLst>
          </p:cNvPr>
          <p:cNvSpPr/>
          <p:nvPr/>
        </p:nvSpPr>
        <p:spPr>
          <a:xfrm rot="10800000">
            <a:off x="4396796" y="3049849"/>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p13">
            <a:extLst>
              <a:ext uri="{FF2B5EF4-FFF2-40B4-BE49-F238E27FC236}">
                <a16:creationId xmlns:a16="http://schemas.microsoft.com/office/drawing/2014/main" id="{07173ED4-A9DF-109A-73D9-A1F1F67BDEF5}"/>
              </a:ext>
            </a:extLst>
          </p:cNvPr>
          <p:cNvSpPr txBox="1"/>
          <p:nvPr/>
        </p:nvSpPr>
        <p:spPr>
          <a:xfrm rot="973">
            <a:off x="4407682" y="3092223"/>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14" name="Google Shape;72;p13">
            <a:extLst>
              <a:ext uri="{FF2B5EF4-FFF2-40B4-BE49-F238E27FC236}">
                <a16:creationId xmlns:a16="http://schemas.microsoft.com/office/drawing/2014/main" id="{E8338759-5B64-20B7-7EBC-03B642566C77}"/>
              </a:ext>
            </a:extLst>
          </p:cNvPr>
          <p:cNvSpPr/>
          <p:nvPr/>
        </p:nvSpPr>
        <p:spPr>
          <a:xfrm rot="10800000">
            <a:off x="4396771" y="2152249"/>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3;p13">
            <a:extLst>
              <a:ext uri="{FF2B5EF4-FFF2-40B4-BE49-F238E27FC236}">
                <a16:creationId xmlns:a16="http://schemas.microsoft.com/office/drawing/2014/main" id="{CB961F72-BF7B-E154-41EF-52ADCEA68B2F}"/>
              </a:ext>
            </a:extLst>
          </p:cNvPr>
          <p:cNvSpPr txBox="1"/>
          <p:nvPr/>
        </p:nvSpPr>
        <p:spPr>
          <a:xfrm>
            <a:off x="4443221" y="2868374"/>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OCD CO</a:t>
            </a:r>
            <a:endParaRPr sz="800" b="1" u="sng">
              <a:solidFill>
                <a:schemeClr val="lt1"/>
              </a:solidFill>
            </a:endParaRPr>
          </a:p>
        </p:txBody>
      </p:sp>
      <p:sp>
        <p:nvSpPr>
          <p:cNvPr id="16" name="Google Shape;74;p13">
            <a:extLst>
              <a:ext uri="{FF2B5EF4-FFF2-40B4-BE49-F238E27FC236}">
                <a16:creationId xmlns:a16="http://schemas.microsoft.com/office/drawing/2014/main" id="{EB3EF680-5DA7-367D-0FC3-7E4FC03C23C7}"/>
              </a:ext>
            </a:extLst>
          </p:cNvPr>
          <p:cNvSpPr txBox="1"/>
          <p:nvPr/>
        </p:nvSpPr>
        <p:spPr>
          <a:xfrm>
            <a:off x="4427921" y="2217549"/>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Endorsement to SND of Letter to OP</a:t>
            </a:r>
            <a:endParaRPr sz="800" b="1" u="sng">
              <a:solidFill>
                <a:schemeClr val="lt1"/>
              </a:solidFill>
            </a:endParaRPr>
          </a:p>
        </p:txBody>
      </p:sp>
      <p:sp>
        <p:nvSpPr>
          <p:cNvPr id="17" name="Google Shape;75;p13">
            <a:extLst>
              <a:ext uri="{FF2B5EF4-FFF2-40B4-BE49-F238E27FC236}">
                <a16:creationId xmlns:a16="http://schemas.microsoft.com/office/drawing/2014/main" id="{B6CF9A24-B7AE-7F9B-1667-3420716B3D3A}"/>
              </a:ext>
            </a:extLst>
          </p:cNvPr>
          <p:cNvSpPr/>
          <p:nvPr/>
        </p:nvSpPr>
        <p:spPr>
          <a:xfrm rot="10800000">
            <a:off x="5583460" y="2601124"/>
            <a:ext cx="1138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p13">
            <a:extLst>
              <a:ext uri="{FF2B5EF4-FFF2-40B4-BE49-F238E27FC236}">
                <a16:creationId xmlns:a16="http://schemas.microsoft.com/office/drawing/2014/main" id="{CAE76E8E-CE3D-FB40-A71E-E9059AEAD548}"/>
              </a:ext>
            </a:extLst>
          </p:cNvPr>
          <p:cNvSpPr txBox="1"/>
          <p:nvPr/>
        </p:nvSpPr>
        <p:spPr>
          <a:xfrm rot="915">
            <a:off x="5596908" y="2643499"/>
            <a:ext cx="11274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19" name="Google Shape;77;p13">
            <a:extLst>
              <a:ext uri="{FF2B5EF4-FFF2-40B4-BE49-F238E27FC236}">
                <a16:creationId xmlns:a16="http://schemas.microsoft.com/office/drawing/2014/main" id="{2F306EE7-03E2-763A-0ACA-099625B89D3D}"/>
              </a:ext>
            </a:extLst>
          </p:cNvPr>
          <p:cNvSpPr/>
          <p:nvPr/>
        </p:nvSpPr>
        <p:spPr>
          <a:xfrm rot="10800000">
            <a:off x="5583634" y="1703524"/>
            <a:ext cx="11274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p13">
            <a:extLst>
              <a:ext uri="{FF2B5EF4-FFF2-40B4-BE49-F238E27FC236}">
                <a16:creationId xmlns:a16="http://schemas.microsoft.com/office/drawing/2014/main" id="{32EC0CC4-BB3D-D470-3281-0DDCF23AB345}"/>
              </a:ext>
            </a:extLst>
          </p:cNvPr>
          <p:cNvSpPr txBox="1"/>
          <p:nvPr/>
        </p:nvSpPr>
        <p:spPr>
          <a:xfrm>
            <a:off x="5544771" y="2374024"/>
            <a:ext cx="1211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SND/C, NDRRMC</a:t>
            </a:r>
            <a:endParaRPr sz="800" b="1" u="sng">
              <a:solidFill>
                <a:schemeClr val="lt1"/>
              </a:solidFill>
            </a:endParaRPr>
          </a:p>
        </p:txBody>
      </p:sp>
      <p:sp>
        <p:nvSpPr>
          <p:cNvPr id="21" name="Google Shape;79;p13">
            <a:extLst>
              <a:ext uri="{FF2B5EF4-FFF2-40B4-BE49-F238E27FC236}">
                <a16:creationId xmlns:a16="http://schemas.microsoft.com/office/drawing/2014/main" id="{B2365812-4D22-4794-139C-38D00673B87A}"/>
              </a:ext>
            </a:extLst>
          </p:cNvPr>
          <p:cNvSpPr txBox="1"/>
          <p:nvPr/>
        </p:nvSpPr>
        <p:spPr>
          <a:xfrm>
            <a:off x="5544783" y="1779499"/>
            <a:ext cx="1154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Approves and signs recommendation letter to OP</a:t>
            </a:r>
            <a:endParaRPr sz="800" b="1">
              <a:solidFill>
                <a:schemeClr val="lt1"/>
              </a:solidFill>
            </a:endParaRPr>
          </a:p>
        </p:txBody>
      </p:sp>
      <p:sp>
        <p:nvSpPr>
          <p:cNvPr id="22" name="Google Shape;80;p13">
            <a:extLst>
              <a:ext uri="{FF2B5EF4-FFF2-40B4-BE49-F238E27FC236}">
                <a16:creationId xmlns:a16="http://schemas.microsoft.com/office/drawing/2014/main" id="{B8ED827B-5A68-FA52-769B-77143255F8F4}"/>
              </a:ext>
            </a:extLst>
          </p:cNvPr>
          <p:cNvSpPr/>
          <p:nvPr/>
        </p:nvSpPr>
        <p:spPr>
          <a:xfrm rot="10800000">
            <a:off x="6879696" y="2104974"/>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p13">
            <a:extLst>
              <a:ext uri="{FF2B5EF4-FFF2-40B4-BE49-F238E27FC236}">
                <a16:creationId xmlns:a16="http://schemas.microsoft.com/office/drawing/2014/main" id="{0D1E5900-FFFF-2636-537A-A4F446C71059}"/>
              </a:ext>
            </a:extLst>
          </p:cNvPr>
          <p:cNvSpPr txBox="1"/>
          <p:nvPr/>
        </p:nvSpPr>
        <p:spPr>
          <a:xfrm rot="973">
            <a:off x="6890582" y="2147348"/>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1-2 Working Days</a:t>
            </a:r>
            <a:endParaRPr sz="500" b="1" dirty="0">
              <a:solidFill>
                <a:schemeClr val="lt1"/>
              </a:solidFill>
            </a:endParaRPr>
          </a:p>
        </p:txBody>
      </p:sp>
      <p:sp>
        <p:nvSpPr>
          <p:cNvPr id="24" name="Google Shape;82;p13">
            <a:extLst>
              <a:ext uri="{FF2B5EF4-FFF2-40B4-BE49-F238E27FC236}">
                <a16:creationId xmlns:a16="http://schemas.microsoft.com/office/drawing/2014/main" id="{777F28E9-87A2-AE6A-F174-C1C5BADBA21B}"/>
              </a:ext>
            </a:extLst>
          </p:cNvPr>
          <p:cNvSpPr/>
          <p:nvPr/>
        </p:nvSpPr>
        <p:spPr>
          <a:xfrm rot="10800000">
            <a:off x="6879671" y="1207374"/>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p13">
            <a:extLst>
              <a:ext uri="{FF2B5EF4-FFF2-40B4-BE49-F238E27FC236}">
                <a16:creationId xmlns:a16="http://schemas.microsoft.com/office/drawing/2014/main" id="{7A68537D-F17E-C03C-21FB-3F6A37BCC3E0}"/>
              </a:ext>
            </a:extLst>
          </p:cNvPr>
          <p:cNvSpPr txBox="1"/>
          <p:nvPr/>
        </p:nvSpPr>
        <p:spPr>
          <a:xfrm>
            <a:off x="6926121" y="1923499"/>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u="sng">
                <a:solidFill>
                  <a:schemeClr val="lt1"/>
                </a:solidFill>
              </a:rPr>
              <a:t>OCD CO</a:t>
            </a:r>
            <a:endParaRPr sz="800" b="1" u="sng">
              <a:solidFill>
                <a:schemeClr val="lt1"/>
              </a:solidFill>
            </a:endParaRPr>
          </a:p>
        </p:txBody>
      </p:sp>
      <p:sp>
        <p:nvSpPr>
          <p:cNvPr id="26" name="Google Shape;84;p13">
            <a:extLst>
              <a:ext uri="{FF2B5EF4-FFF2-40B4-BE49-F238E27FC236}">
                <a16:creationId xmlns:a16="http://schemas.microsoft.com/office/drawing/2014/main" id="{9AF227DA-5431-62B2-4096-1A0ABF517B2C}"/>
              </a:ext>
            </a:extLst>
          </p:cNvPr>
          <p:cNvSpPr txBox="1"/>
          <p:nvPr/>
        </p:nvSpPr>
        <p:spPr>
          <a:xfrm>
            <a:off x="6910821" y="1272674"/>
            <a:ext cx="10596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Transmittal of Request to OP for approval</a:t>
            </a:r>
            <a:endParaRPr sz="800" b="1">
              <a:solidFill>
                <a:schemeClr val="lt1"/>
              </a:solidFill>
            </a:endParaRPr>
          </a:p>
        </p:txBody>
      </p:sp>
      <p:sp>
        <p:nvSpPr>
          <p:cNvPr id="27" name="Google Shape;85;p13">
            <a:extLst>
              <a:ext uri="{FF2B5EF4-FFF2-40B4-BE49-F238E27FC236}">
                <a16:creationId xmlns:a16="http://schemas.microsoft.com/office/drawing/2014/main" id="{8FCB887C-CD6F-4180-2A3A-7212E6980AA2}"/>
              </a:ext>
            </a:extLst>
          </p:cNvPr>
          <p:cNvSpPr/>
          <p:nvPr/>
        </p:nvSpPr>
        <p:spPr>
          <a:xfrm>
            <a:off x="7779636" y="-22851"/>
            <a:ext cx="1364364" cy="1035720"/>
          </a:xfrm>
          <a:prstGeom prst="irregularSeal1">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p13">
            <a:extLst>
              <a:ext uri="{FF2B5EF4-FFF2-40B4-BE49-F238E27FC236}">
                <a16:creationId xmlns:a16="http://schemas.microsoft.com/office/drawing/2014/main" id="{6A634808-EB25-B1F3-1EFB-FBD801EFBF9E}"/>
              </a:ext>
            </a:extLst>
          </p:cNvPr>
          <p:cNvSpPr txBox="1"/>
          <p:nvPr/>
        </p:nvSpPr>
        <p:spPr>
          <a:xfrm>
            <a:off x="8031783" y="370262"/>
            <a:ext cx="9324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rgbClr val="FFFFFF"/>
                </a:solidFill>
              </a:rPr>
              <a:t>Return to Normalcy</a:t>
            </a:r>
            <a:endParaRPr sz="1200" b="1" dirty="0">
              <a:solidFill>
                <a:srgbClr val="FFFFFF"/>
              </a:solidFill>
            </a:endParaRPr>
          </a:p>
          <a:p>
            <a:pPr marL="0" lvl="0" indent="0" algn="ctr" rtl="0">
              <a:lnSpc>
                <a:spcPct val="115000"/>
              </a:lnSpc>
              <a:spcBef>
                <a:spcPts val="0"/>
              </a:spcBef>
              <a:spcAft>
                <a:spcPts val="0"/>
              </a:spcAft>
              <a:buNone/>
            </a:pPr>
            <a:endParaRPr sz="1200" b="1" dirty="0">
              <a:solidFill>
                <a:srgbClr val="FFFFFF"/>
              </a:solidFill>
            </a:endParaRPr>
          </a:p>
        </p:txBody>
      </p:sp>
      <p:sp>
        <p:nvSpPr>
          <p:cNvPr id="29" name="Google Shape;87;p13">
            <a:extLst>
              <a:ext uri="{FF2B5EF4-FFF2-40B4-BE49-F238E27FC236}">
                <a16:creationId xmlns:a16="http://schemas.microsoft.com/office/drawing/2014/main" id="{AFEA6C85-0547-995C-27F0-E2C36209747A}"/>
              </a:ext>
            </a:extLst>
          </p:cNvPr>
          <p:cNvSpPr/>
          <p:nvPr/>
        </p:nvSpPr>
        <p:spPr>
          <a:xfrm rot="10800000">
            <a:off x="50004" y="34418"/>
            <a:ext cx="6476935" cy="507309"/>
          </a:xfrm>
          <a:prstGeom prst="homePlate">
            <a:avLst>
              <a:gd name="adj" fmla="val 50000"/>
            </a:avLst>
          </a:prstGeom>
          <a:solidFill>
            <a:srgbClr val="38761D"/>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8;p13">
            <a:extLst>
              <a:ext uri="{FF2B5EF4-FFF2-40B4-BE49-F238E27FC236}">
                <a16:creationId xmlns:a16="http://schemas.microsoft.com/office/drawing/2014/main" id="{67FDAC33-56E7-7520-4BF6-5A7C3C35A774}"/>
              </a:ext>
            </a:extLst>
          </p:cNvPr>
          <p:cNvSpPr txBox="1"/>
          <p:nvPr/>
        </p:nvSpPr>
        <p:spPr>
          <a:xfrm>
            <a:off x="194327" y="36718"/>
            <a:ext cx="6332612" cy="52158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dirty="0">
                <a:solidFill>
                  <a:srgbClr val="FFFFFF"/>
                </a:solidFill>
              </a:rPr>
              <a:t>Process Flow for Phase III – Early Recovery Interventions of NGAs</a:t>
            </a:r>
          </a:p>
        </p:txBody>
      </p:sp>
      <p:sp>
        <p:nvSpPr>
          <p:cNvPr id="31" name="Google Shape;92;p13">
            <a:extLst>
              <a:ext uri="{FF2B5EF4-FFF2-40B4-BE49-F238E27FC236}">
                <a16:creationId xmlns:a16="http://schemas.microsoft.com/office/drawing/2014/main" id="{BB14C1B5-8D1F-3402-B2EF-71B6DF4E8692}"/>
              </a:ext>
            </a:extLst>
          </p:cNvPr>
          <p:cNvSpPr txBox="1"/>
          <p:nvPr/>
        </p:nvSpPr>
        <p:spPr>
          <a:xfrm>
            <a:off x="288651" y="1300264"/>
            <a:ext cx="148264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900" b="1" dirty="0">
              <a:solidFill>
                <a:schemeClr val="dk1"/>
              </a:solidFill>
            </a:endParaRPr>
          </a:p>
          <a:p>
            <a:pPr marL="0" lvl="0" indent="0" algn="ctr" rtl="0">
              <a:lnSpc>
                <a:spcPct val="115000"/>
              </a:lnSpc>
              <a:spcBef>
                <a:spcPts val="0"/>
              </a:spcBef>
              <a:spcAft>
                <a:spcPts val="0"/>
              </a:spcAft>
              <a:buNone/>
            </a:pPr>
            <a:endParaRPr sz="900" b="1" dirty="0">
              <a:solidFill>
                <a:schemeClr val="lt1"/>
              </a:solidFill>
            </a:endParaRPr>
          </a:p>
        </p:txBody>
      </p:sp>
      <p:sp>
        <p:nvSpPr>
          <p:cNvPr id="32" name="Google Shape;102;p13">
            <a:extLst>
              <a:ext uri="{FF2B5EF4-FFF2-40B4-BE49-F238E27FC236}">
                <a16:creationId xmlns:a16="http://schemas.microsoft.com/office/drawing/2014/main" id="{7EC7FC09-6158-3D18-32D1-E52D23EDE853}"/>
              </a:ext>
            </a:extLst>
          </p:cNvPr>
          <p:cNvSpPr/>
          <p:nvPr/>
        </p:nvSpPr>
        <p:spPr>
          <a:xfrm rot="3924353">
            <a:off x="4718621" y="1159637"/>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p13">
            <a:extLst>
              <a:ext uri="{FF2B5EF4-FFF2-40B4-BE49-F238E27FC236}">
                <a16:creationId xmlns:a16="http://schemas.microsoft.com/office/drawing/2014/main" id="{1D7533C4-93BA-AB54-6DBE-4B7B9C6E7AA1}"/>
              </a:ext>
            </a:extLst>
          </p:cNvPr>
          <p:cNvSpPr/>
          <p:nvPr/>
        </p:nvSpPr>
        <p:spPr>
          <a:xfrm>
            <a:off x="4669684" y="1491574"/>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p13">
            <a:extLst>
              <a:ext uri="{FF2B5EF4-FFF2-40B4-BE49-F238E27FC236}">
                <a16:creationId xmlns:a16="http://schemas.microsoft.com/office/drawing/2014/main" id="{7A60E582-52C2-4E01-646A-BBB80F3E1249}"/>
              </a:ext>
            </a:extLst>
          </p:cNvPr>
          <p:cNvSpPr txBox="1"/>
          <p:nvPr/>
        </p:nvSpPr>
        <p:spPr>
          <a:xfrm>
            <a:off x="4669696" y="1501649"/>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4</a:t>
            </a:r>
            <a:endParaRPr b="1" u="sng" dirty="0">
              <a:solidFill>
                <a:schemeClr val="dk1"/>
              </a:solidFill>
            </a:endParaRPr>
          </a:p>
        </p:txBody>
      </p:sp>
      <p:sp>
        <p:nvSpPr>
          <p:cNvPr id="35" name="Google Shape;105;p13">
            <a:extLst>
              <a:ext uri="{FF2B5EF4-FFF2-40B4-BE49-F238E27FC236}">
                <a16:creationId xmlns:a16="http://schemas.microsoft.com/office/drawing/2014/main" id="{ECCC75B9-BE66-370D-AACD-82305E60E539}"/>
              </a:ext>
            </a:extLst>
          </p:cNvPr>
          <p:cNvSpPr/>
          <p:nvPr/>
        </p:nvSpPr>
        <p:spPr>
          <a:xfrm rot="3924353">
            <a:off x="5866359" y="711875"/>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p13">
            <a:extLst>
              <a:ext uri="{FF2B5EF4-FFF2-40B4-BE49-F238E27FC236}">
                <a16:creationId xmlns:a16="http://schemas.microsoft.com/office/drawing/2014/main" id="{4B22AC3B-5014-D188-4C60-F9E607C76A22}"/>
              </a:ext>
            </a:extLst>
          </p:cNvPr>
          <p:cNvSpPr/>
          <p:nvPr/>
        </p:nvSpPr>
        <p:spPr>
          <a:xfrm>
            <a:off x="5817421" y="1043812"/>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p13">
            <a:extLst>
              <a:ext uri="{FF2B5EF4-FFF2-40B4-BE49-F238E27FC236}">
                <a16:creationId xmlns:a16="http://schemas.microsoft.com/office/drawing/2014/main" id="{F1126634-B4B5-5151-065B-29938F83C405}"/>
              </a:ext>
            </a:extLst>
          </p:cNvPr>
          <p:cNvSpPr txBox="1"/>
          <p:nvPr/>
        </p:nvSpPr>
        <p:spPr>
          <a:xfrm>
            <a:off x="5817434" y="1066086"/>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5</a:t>
            </a:r>
            <a:endParaRPr b="1" u="sng" dirty="0">
              <a:solidFill>
                <a:schemeClr val="dk1"/>
              </a:solidFill>
            </a:endParaRPr>
          </a:p>
        </p:txBody>
      </p:sp>
      <p:sp>
        <p:nvSpPr>
          <p:cNvPr id="38" name="Google Shape;108;p13">
            <a:extLst>
              <a:ext uri="{FF2B5EF4-FFF2-40B4-BE49-F238E27FC236}">
                <a16:creationId xmlns:a16="http://schemas.microsoft.com/office/drawing/2014/main" id="{EE11FFD1-024B-4D1A-647F-5FFD9C35DEFF}"/>
              </a:ext>
            </a:extLst>
          </p:cNvPr>
          <p:cNvSpPr/>
          <p:nvPr/>
        </p:nvSpPr>
        <p:spPr>
          <a:xfrm rot="3924353">
            <a:off x="7014097" y="330888"/>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9;p13">
            <a:extLst>
              <a:ext uri="{FF2B5EF4-FFF2-40B4-BE49-F238E27FC236}">
                <a16:creationId xmlns:a16="http://schemas.microsoft.com/office/drawing/2014/main" id="{E9060DED-8217-15BD-B440-E4E984EB7726}"/>
              </a:ext>
            </a:extLst>
          </p:cNvPr>
          <p:cNvSpPr/>
          <p:nvPr/>
        </p:nvSpPr>
        <p:spPr>
          <a:xfrm>
            <a:off x="7059084" y="631837"/>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p13">
            <a:extLst>
              <a:ext uri="{FF2B5EF4-FFF2-40B4-BE49-F238E27FC236}">
                <a16:creationId xmlns:a16="http://schemas.microsoft.com/office/drawing/2014/main" id="{B3F0D79F-EBBB-6654-7F42-62462C7D23E3}"/>
              </a:ext>
            </a:extLst>
          </p:cNvPr>
          <p:cNvSpPr txBox="1"/>
          <p:nvPr/>
        </p:nvSpPr>
        <p:spPr>
          <a:xfrm>
            <a:off x="7059096" y="672662"/>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6</a:t>
            </a:r>
            <a:endParaRPr b="1" u="sng" dirty="0">
              <a:solidFill>
                <a:schemeClr val="dk1"/>
              </a:solidFill>
            </a:endParaRPr>
          </a:p>
        </p:txBody>
      </p:sp>
      <p:sp>
        <p:nvSpPr>
          <p:cNvPr id="41" name="Google Shape;115;p13">
            <a:extLst>
              <a:ext uri="{FF2B5EF4-FFF2-40B4-BE49-F238E27FC236}">
                <a16:creationId xmlns:a16="http://schemas.microsoft.com/office/drawing/2014/main" id="{6ADA499C-5CD0-F056-DDE2-CC89A0A08C2F}"/>
              </a:ext>
            </a:extLst>
          </p:cNvPr>
          <p:cNvSpPr/>
          <p:nvPr/>
        </p:nvSpPr>
        <p:spPr>
          <a:xfrm rot="3924353">
            <a:off x="1861569" y="2367901"/>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6;p13">
            <a:extLst>
              <a:ext uri="{FF2B5EF4-FFF2-40B4-BE49-F238E27FC236}">
                <a16:creationId xmlns:a16="http://schemas.microsoft.com/office/drawing/2014/main" id="{1479FA5C-55B0-8628-4907-DA9CC4B59A33}"/>
              </a:ext>
            </a:extLst>
          </p:cNvPr>
          <p:cNvSpPr/>
          <p:nvPr/>
        </p:nvSpPr>
        <p:spPr>
          <a:xfrm>
            <a:off x="1812631" y="2699838"/>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7;p13">
            <a:extLst>
              <a:ext uri="{FF2B5EF4-FFF2-40B4-BE49-F238E27FC236}">
                <a16:creationId xmlns:a16="http://schemas.microsoft.com/office/drawing/2014/main" id="{522A4E68-8FBC-153B-91C9-539F6081C5FF}"/>
              </a:ext>
            </a:extLst>
          </p:cNvPr>
          <p:cNvSpPr txBox="1"/>
          <p:nvPr/>
        </p:nvSpPr>
        <p:spPr>
          <a:xfrm>
            <a:off x="1828744" y="2731788"/>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2</a:t>
            </a:r>
            <a:endParaRPr b="1" u="sng">
              <a:solidFill>
                <a:schemeClr val="dk1"/>
              </a:solidFill>
            </a:endParaRPr>
          </a:p>
        </p:txBody>
      </p:sp>
      <p:cxnSp>
        <p:nvCxnSpPr>
          <p:cNvPr id="44" name="Google Shape;118;p13">
            <a:extLst>
              <a:ext uri="{FF2B5EF4-FFF2-40B4-BE49-F238E27FC236}">
                <a16:creationId xmlns:a16="http://schemas.microsoft.com/office/drawing/2014/main" id="{9B8D03AE-6B0D-0775-7828-AC9105FF0EC8}"/>
              </a:ext>
            </a:extLst>
          </p:cNvPr>
          <p:cNvCxnSpPr/>
          <p:nvPr/>
        </p:nvCxnSpPr>
        <p:spPr>
          <a:xfrm>
            <a:off x="4258207" y="3187117"/>
            <a:ext cx="0" cy="429600"/>
          </a:xfrm>
          <a:prstGeom prst="straightConnector1">
            <a:avLst/>
          </a:prstGeom>
          <a:noFill/>
          <a:ln w="38100" cap="flat" cmpd="sng">
            <a:solidFill>
              <a:srgbClr val="FF0000"/>
            </a:solidFill>
            <a:prstDash val="solid"/>
            <a:round/>
            <a:headEnd type="none" w="med" len="med"/>
            <a:tailEnd type="none" w="med" len="med"/>
          </a:ln>
        </p:spPr>
      </p:cxnSp>
      <p:sp>
        <p:nvSpPr>
          <p:cNvPr id="45" name="Google Shape;54;p13">
            <a:extLst>
              <a:ext uri="{FF2B5EF4-FFF2-40B4-BE49-F238E27FC236}">
                <a16:creationId xmlns:a16="http://schemas.microsoft.com/office/drawing/2014/main" id="{667C9B13-0DC3-0231-5304-DBCFECBB46A1}"/>
              </a:ext>
            </a:extLst>
          </p:cNvPr>
          <p:cNvSpPr/>
          <p:nvPr/>
        </p:nvSpPr>
        <p:spPr>
          <a:xfrm>
            <a:off x="160977" y="3648577"/>
            <a:ext cx="1127400" cy="392359"/>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p13">
            <a:extLst>
              <a:ext uri="{FF2B5EF4-FFF2-40B4-BE49-F238E27FC236}">
                <a16:creationId xmlns:a16="http://schemas.microsoft.com/office/drawing/2014/main" id="{167766D7-3F8C-D169-013E-AF7741BEFC35}"/>
              </a:ext>
            </a:extLst>
          </p:cNvPr>
          <p:cNvSpPr txBox="1"/>
          <p:nvPr/>
        </p:nvSpPr>
        <p:spPr>
          <a:xfrm>
            <a:off x="194327" y="3740689"/>
            <a:ext cx="10596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1-2 Weeks</a:t>
            </a:r>
            <a:endParaRPr sz="800" b="1" dirty="0">
              <a:solidFill>
                <a:schemeClr val="lt1"/>
              </a:solidFill>
            </a:endParaRPr>
          </a:p>
        </p:txBody>
      </p:sp>
      <p:sp>
        <p:nvSpPr>
          <p:cNvPr id="47" name="Google Shape;56;p13">
            <a:extLst>
              <a:ext uri="{FF2B5EF4-FFF2-40B4-BE49-F238E27FC236}">
                <a16:creationId xmlns:a16="http://schemas.microsoft.com/office/drawing/2014/main" id="{D0E7D851-2735-1EEF-FB73-8A113B5DA494}"/>
              </a:ext>
            </a:extLst>
          </p:cNvPr>
          <p:cNvSpPr/>
          <p:nvPr/>
        </p:nvSpPr>
        <p:spPr>
          <a:xfrm>
            <a:off x="160427" y="4043061"/>
            <a:ext cx="1127400" cy="7494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p13">
            <a:extLst>
              <a:ext uri="{FF2B5EF4-FFF2-40B4-BE49-F238E27FC236}">
                <a16:creationId xmlns:a16="http://schemas.microsoft.com/office/drawing/2014/main" id="{1D76C57A-F5DE-221A-7F24-8EF541A52E40}"/>
              </a:ext>
            </a:extLst>
          </p:cNvPr>
          <p:cNvSpPr txBox="1"/>
          <p:nvPr/>
        </p:nvSpPr>
        <p:spPr>
          <a:xfrm>
            <a:off x="148720" y="4028024"/>
            <a:ext cx="11541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dk1"/>
                </a:solidFill>
              </a:rPr>
              <a:t>RDANA Team</a:t>
            </a:r>
            <a:endParaRPr sz="800" b="1" u="sng" dirty="0">
              <a:solidFill>
                <a:schemeClr val="dk1"/>
              </a:solidFill>
            </a:endParaRPr>
          </a:p>
        </p:txBody>
      </p:sp>
      <p:sp>
        <p:nvSpPr>
          <p:cNvPr id="49" name="Google Shape;58;p13">
            <a:extLst>
              <a:ext uri="{FF2B5EF4-FFF2-40B4-BE49-F238E27FC236}">
                <a16:creationId xmlns:a16="http://schemas.microsoft.com/office/drawing/2014/main" id="{E2BE4D1C-90E1-EE74-4BF4-B3044F0D20A6}"/>
              </a:ext>
            </a:extLst>
          </p:cNvPr>
          <p:cNvSpPr txBox="1"/>
          <p:nvPr/>
        </p:nvSpPr>
        <p:spPr>
          <a:xfrm>
            <a:off x="106003" y="4315058"/>
            <a:ext cx="1211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PH" sz="800" dirty="0">
                <a:solidFill>
                  <a:schemeClr val="dk1"/>
                </a:solidFill>
              </a:rPr>
              <a:t>Assessment of Initial Damages and Needs for Early Recovery</a:t>
            </a:r>
            <a:endParaRPr sz="800" dirty="0">
              <a:solidFill>
                <a:schemeClr val="dk1"/>
              </a:solidFill>
            </a:endParaRPr>
          </a:p>
          <a:p>
            <a:pPr marL="0" lvl="0" indent="0" algn="ctr" rtl="0">
              <a:spcBef>
                <a:spcPts val="0"/>
              </a:spcBef>
              <a:spcAft>
                <a:spcPts val="0"/>
              </a:spcAft>
              <a:buNone/>
            </a:pPr>
            <a:endParaRPr sz="800" b="1" u="sng" dirty="0">
              <a:solidFill>
                <a:schemeClr val="dk1"/>
              </a:solidFill>
            </a:endParaRPr>
          </a:p>
        </p:txBody>
      </p:sp>
      <p:sp>
        <p:nvSpPr>
          <p:cNvPr id="50" name="Google Shape;111;p13">
            <a:extLst>
              <a:ext uri="{FF2B5EF4-FFF2-40B4-BE49-F238E27FC236}">
                <a16:creationId xmlns:a16="http://schemas.microsoft.com/office/drawing/2014/main" id="{82AAB269-3CFB-2FEA-CB84-14BAB47D8CBB}"/>
              </a:ext>
            </a:extLst>
          </p:cNvPr>
          <p:cNvSpPr/>
          <p:nvPr/>
        </p:nvSpPr>
        <p:spPr>
          <a:xfrm rot="3924353">
            <a:off x="508281" y="2870859"/>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2;p13">
            <a:extLst>
              <a:ext uri="{FF2B5EF4-FFF2-40B4-BE49-F238E27FC236}">
                <a16:creationId xmlns:a16="http://schemas.microsoft.com/office/drawing/2014/main" id="{613CE646-171C-45A6-D3A7-4FE3C758FDA0}"/>
              </a:ext>
            </a:extLst>
          </p:cNvPr>
          <p:cNvSpPr/>
          <p:nvPr/>
        </p:nvSpPr>
        <p:spPr>
          <a:xfrm>
            <a:off x="459344" y="3202796"/>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3;p13">
            <a:extLst>
              <a:ext uri="{FF2B5EF4-FFF2-40B4-BE49-F238E27FC236}">
                <a16:creationId xmlns:a16="http://schemas.microsoft.com/office/drawing/2014/main" id="{506B6AB4-B8A2-3479-C524-DA1D637518E3}"/>
              </a:ext>
            </a:extLst>
          </p:cNvPr>
          <p:cNvSpPr txBox="1"/>
          <p:nvPr/>
        </p:nvSpPr>
        <p:spPr>
          <a:xfrm>
            <a:off x="459356" y="3253646"/>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1</a:t>
            </a:r>
            <a:endParaRPr b="1" u="sng">
              <a:solidFill>
                <a:schemeClr val="dk1"/>
              </a:solidFill>
            </a:endParaRPr>
          </a:p>
        </p:txBody>
      </p:sp>
      <p:cxnSp>
        <p:nvCxnSpPr>
          <p:cNvPr id="53" name="Google Shape;68;p13">
            <a:extLst>
              <a:ext uri="{FF2B5EF4-FFF2-40B4-BE49-F238E27FC236}">
                <a16:creationId xmlns:a16="http://schemas.microsoft.com/office/drawing/2014/main" id="{7FF2BA36-34B7-E23F-1B69-84FA09F9517A}"/>
              </a:ext>
            </a:extLst>
          </p:cNvPr>
          <p:cNvCxnSpPr/>
          <p:nvPr/>
        </p:nvCxnSpPr>
        <p:spPr>
          <a:xfrm>
            <a:off x="4258026" y="1365190"/>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54" name="Google Shape;68;p13">
            <a:extLst>
              <a:ext uri="{FF2B5EF4-FFF2-40B4-BE49-F238E27FC236}">
                <a16:creationId xmlns:a16="http://schemas.microsoft.com/office/drawing/2014/main" id="{A4E15DA7-D170-8986-1C97-EE4203A9E507}"/>
              </a:ext>
            </a:extLst>
          </p:cNvPr>
          <p:cNvCxnSpPr/>
          <p:nvPr/>
        </p:nvCxnSpPr>
        <p:spPr>
          <a:xfrm>
            <a:off x="4258026" y="784520"/>
            <a:ext cx="0" cy="429600"/>
          </a:xfrm>
          <a:prstGeom prst="straightConnector1">
            <a:avLst/>
          </a:prstGeom>
          <a:noFill/>
          <a:ln w="38100" cap="flat" cmpd="sng">
            <a:solidFill>
              <a:srgbClr val="FF0000"/>
            </a:solidFill>
            <a:prstDash val="solid"/>
            <a:round/>
            <a:headEnd type="none" w="med" len="med"/>
            <a:tailEnd type="none" w="med" len="med"/>
          </a:ln>
        </p:spPr>
      </p:cxnSp>
      <p:sp>
        <p:nvSpPr>
          <p:cNvPr id="55" name="Google Shape;54;p13">
            <a:extLst>
              <a:ext uri="{FF2B5EF4-FFF2-40B4-BE49-F238E27FC236}">
                <a16:creationId xmlns:a16="http://schemas.microsoft.com/office/drawing/2014/main" id="{1798E965-0199-C23A-B204-F5F053B8C6F8}"/>
              </a:ext>
            </a:extLst>
          </p:cNvPr>
          <p:cNvSpPr/>
          <p:nvPr/>
        </p:nvSpPr>
        <p:spPr>
          <a:xfrm>
            <a:off x="2927547" y="2734521"/>
            <a:ext cx="1127400" cy="392359"/>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p13">
            <a:extLst>
              <a:ext uri="{FF2B5EF4-FFF2-40B4-BE49-F238E27FC236}">
                <a16:creationId xmlns:a16="http://schemas.microsoft.com/office/drawing/2014/main" id="{427C171E-8FA8-4F86-9FF6-F95ABF6FDF9B}"/>
              </a:ext>
            </a:extLst>
          </p:cNvPr>
          <p:cNvSpPr txBox="1"/>
          <p:nvPr/>
        </p:nvSpPr>
        <p:spPr>
          <a:xfrm>
            <a:off x="2960897" y="2826633"/>
            <a:ext cx="1059600" cy="197700"/>
          </a:xfrm>
          <a:prstGeom prst="rect">
            <a:avLst/>
          </a:prstGeom>
          <a:noFill/>
          <a:ln>
            <a:noFill/>
          </a:ln>
        </p:spPr>
        <p:txBody>
          <a:bodyPr spcFirstLastPara="1" wrap="square" lIns="91425" tIns="91425" rIns="91425" bIns="91425" anchor="ctr" anchorCtr="0">
            <a:noAutofit/>
          </a:bodyPr>
          <a:lstStyle/>
          <a:p>
            <a:pPr lvl="0" algn="ctr">
              <a:lnSpc>
                <a:spcPct val="115000"/>
              </a:lnSpc>
              <a:buClr>
                <a:schemeClr val="dk1"/>
              </a:buClr>
              <a:buSzPts val="1100"/>
            </a:pPr>
            <a:r>
              <a:rPr lang="en-PH" sz="800" b="1" dirty="0">
                <a:solidFill>
                  <a:srgbClr val="FFFFFF"/>
                </a:solidFill>
              </a:rPr>
              <a:t>1-2 Weeks</a:t>
            </a:r>
            <a:endParaRPr lang="en-PH" sz="800" dirty="0">
              <a:solidFill>
                <a:srgbClr val="FFFFFF"/>
              </a:solidFill>
            </a:endParaRPr>
          </a:p>
        </p:txBody>
      </p:sp>
      <p:sp>
        <p:nvSpPr>
          <p:cNvPr id="57" name="Google Shape;56;p13">
            <a:extLst>
              <a:ext uri="{FF2B5EF4-FFF2-40B4-BE49-F238E27FC236}">
                <a16:creationId xmlns:a16="http://schemas.microsoft.com/office/drawing/2014/main" id="{0E34FF52-0F1D-6419-7323-47BB702A533B}"/>
              </a:ext>
            </a:extLst>
          </p:cNvPr>
          <p:cNvSpPr/>
          <p:nvPr/>
        </p:nvSpPr>
        <p:spPr>
          <a:xfrm>
            <a:off x="2926997" y="3129005"/>
            <a:ext cx="1127400" cy="1225408"/>
          </a:xfrm>
          <a:prstGeom prst="rect">
            <a:avLst/>
          </a:prstGeom>
          <a:solidFill>
            <a:srgbClr val="D6DC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PH" sz="900" dirty="0"/>
          </a:p>
          <a:p>
            <a:pPr marL="0" lvl="0" indent="0" algn="ctr" rtl="0">
              <a:spcBef>
                <a:spcPts val="0"/>
              </a:spcBef>
              <a:spcAft>
                <a:spcPts val="0"/>
              </a:spcAft>
              <a:buNone/>
            </a:pPr>
            <a:endParaRPr lang="en-PH" sz="900" dirty="0"/>
          </a:p>
          <a:p>
            <a:pPr marL="0" lvl="0" indent="0" algn="ctr" rtl="0">
              <a:spcBef>
                <a:spcPts val="0"/>
              </a:spcBef>
              <a:spcAft>
                <a:spcPts val="0"/>
              </a:spcAft>
              <a:buNone/>
            </a:pPr>
            <a:r>
              <a:rPr lang="en-PH" sz="900" dirty="0"/>
              <a:t>Request Preparation and Submission for Budget Augmentation from NDRRMF</a:t>
            </a:r>
            <a:endParaRPr sz="900" dirty="0"/>
          </a:p>
        </p:txBody>
      </p:sp>
      <p:sp>
        <p:nvSpPr>
          <p:cNvPr id="58" name="Google Shape;57;p13">
            <a:extLst>
              <a:ext uri="{FF2B5EF4-FFF2-40B4-BE49-F238E27FC236}">
                <a16:creationId xmlns:a16="http://schemas.microsoft.com/office/drawing/2014/main" id="{721DA73E-28AF-4B59-9444-C10F2B50C56A}"/>
              </a:ext>
            </a:extLst>
          </p:cNvPr>
          <p:cNvSpPr txBox="1"/>
          <p:nvPr/>
        </p:nvSpPr>
        <p:spPr>
          <a:xfrm>
            <a:off x="2915290" y="3100421"/>
            <a:ext cx="1154100" cy="3041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dk1"/>
                </a:solidFill>
              </a:rPr>
              <a:t>Implementing Agency</a:t>
            </a:r>
            <a:endParaRPr sz="800" b="1" u="sng" dirty="0">
              <a:solidFill>
                <a:schemeClr val="dk1"/>
              </a:solidFill>
            </a:endParaRPr>
          </a:p>
        </p:txBody>
      </p:sp>
      <p:sp>
        <p:nvSpPr>
          <p:cNvPr id="59" name="Google Shape;111;p13">
            <a:extLst>
              <a:ext uri="{FF2B5EF4-FFF2-40B4-BE49-F238E27FC236}">
                <a16:creationId xmlns:a16="http://schemas.microsoft.com/office/drawing/2014/main" id="{64877C4F-C12F-7C42-82BA-697F9CADED80}"/>
              </a:ext>
            </a:extLst>
          </p:cNvPr>
          <p:cNvSpPr/>
          <p:nvPr/>
        </p:nvSpPr>
        <p:spPr>
          <a:xfrm rot="3924353">
            <a:off x="3233816" y="1843405"/>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2;p13">
            <a:extLst>
              <a:ext uri="{FF2B5EF4-FFF2-40B4-BE49-F238E27FC236}">
                <a16:creationId xmlns:a16="http://schemas.microsoft.com/office/drawing/2014/main" id="{AF404475-BFC1-896F-5029-94F505EFC0A2}"/>
              </a:ext>
            </a:extLst>
          </p:cNvPr>
          <p:cNvSpPr/>
          <p:nvPr/>
        </p:nvSpPr>
        <p:spPr>
          <a:xfrm>
            <a:off x="3225914" y="2157362"/>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p13">
            <a:extLst>
              <a:ext uri="{FF2B5EF4-FFF2-40B4-BE49-F238E27FC236}">
                <a16:creationId xmlns:a16="http://schemas.microsoft.com/office/drawing/2014/main" id="{0379C8F5-4BF0-ED9A-2F67-5ABEA260B19E}"/>
              </a:ext>
            </a:extLst>
          </p:cNvPr>
          <p:cNvSpPr txBox="1"/>
          <p:nvPr/>
        </p:nvSpPr>
        <p:spPr>
          <a:xfrm>
            <a:off x="3225914" y="2189312"/>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3</a:t>
            </a:r>
            <a:endParaRPr b="1" u="sng" dirty="0">
              <a:solidFill>
                <a:schemeClr val="dk1"/>
              </a:solidFill>
            </a:endParaRPr>
          </a:p>
        </p:txBody>
      </p:sp>
      <p:sp>
        <p:nvSpPr>
          <p:cNvPr id="62" name="Speech Bubble: Oval 61">
            <a:extLst>
              <a:ext uri="{FF2B5EF4-FFF2-40B4-BE49-F238E27FC236}">
                <a16:creationId xmlns:a16="http://schemas.microsoft.com/office/drawing/2014/main" id="{029B5681-47C2-0368-B701-D87F0A78DFD0}"/>
              </a:ext>
            </a:extLst>
          </p:cNvPr>
          <p:cNvSpPr/>
          <p:nvPr/>
        </p:nvSpPr>
        <p:spPr>
          <a:xfrm>
            <a:off x="1911272" y="986564"/>
            <a:ext cx="1736732" cy="1018874"/>
          </a:xfrm>
          <a:prstGeom prst="wedgeEllipseCallout">
            <a:avLst>
              <a:gd name="adj1" fmla="val -27920"/>
              <a:gd name="adj2" fmla="val 8830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900" dirty="0"/>
              <a:t>NGAs initially provide funds for program implementation.</a:t>
            </a:r>
          </a:p>
        </p:txBody>
      </p:sp>
      <p:sp>
        <p:nvSpPr>
          <p:cNvPr id="63" name="Google Shape;100;p13">
            <a:extLst>
              <a:ext uri="{FF2B5EF4-FFF2-40B4-BE49-F238E27FC236}">
                <a16:creationId xmlns:a16="http://schemas.microsoft.com/office/drawing/2014/main" id="{84BC789B-C2A8-7681-4D5E-38890A2FDA0E}"/>
              </a:ext>
            </a:extLst>
          </p:cNvPr>
          <p:cNvSpPr/>
          <p:nvPr/>
        </p:nvSpPr>
        <p:spPr>
          <a:xfrm>
            <a:off x="8079252" y="1103668"/>
            <a:ext cx="968100" cy="733550"/>
          </a:xfrm>
          <a:prstGeom prst="roundRect">
            <a:avLst>
              <a:gd name="adj" fmla="val 16667"/>
            </a:avLst>
          </a:prstGeom>
          <a:solidFill>
            <a:srgbClr val="ED7D3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1;p13">
            <a:extLst>
              <a:ext uri="{FF2B5EF4-FFF2-40B4-BE49-F238E27FC236}">
                <a16:creationId xmlns:a16="http://schemas.microsoft.com/office/drawing/2014/main" id="{837C109C-7D65-578E-968A-AD6EB7B3F769}"/>
              </a:ext>
            </a:extLst>
          </p:cNvPr>
          <p:cNvSpPr txBox="1"/>
          <p:nvPr/>
        </p:nvSpPr>
        <p:spPr>
          <a:xfrm>
            <a:off x="7999602" y="1351824"/>
            <a:ext cx="11274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Sub-Total OCD&amp;DND: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7-12 Working days</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316952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nodePh="1">
                                  <p:stCondLst>
                                    <p:cond delay="0"/>
                                  </p:stCondLst>
                                  <p:endCondLst>
                                    <p:cond evt="begin" delay="0">
                                      <p:tn val="21"/>
                                    </p:cond>
                                  </p:end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ppt_x"/>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ppt_x"/>
                                          </p:val>
                                        </p:tav>
                                        <p:tav tm="100000">
                                          <p:val>
                                            <p:strVal val="#ppt_x"/>
                                          </p:val>
                                        </p:tav>
                                      </p:tavLst>
                                    </p:anim>
                                    <p:anim calcmode="lin" valueType="num">
                                      <p:cBhvr additive="base">
                                        <p:cTn id="120" dur="500" fill="hold"/>
                                        <p:tgtEl>
                                          <p:spTgt spid="2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500" fill="hold"/>
                                        <p:tgtEl>
                                          <p:spTgt spid="25"/>
                                        </p:tgtEl>
                                        <p:attrNameLst>
                                          <p:attrName>ppt_x</p:attrName>
                                        </p:attrNameLst>
                                      </p:cBhvr>
                                      <p:tavLst>
                                        <p:tav tm="0">
                                          <p:val>
                                            <p:strVal val="#ppt_x"/>
                                          </p:val>
                                        </p:tav>
                                        <p:tav tm="100000">
                                          <p:val>
                                            <p:strVal val="#ppt_x"/>
                                          </p:val>
                                        </p:tav>
                                      </p:tavLst>
                                    </p:anim>
                                    <p:anim calcmode="lin" valueType="num">
                                      <p:cBhvr additive="base">
                                        <p:cTn id="124" dur="500" fill="hold"/>
                                        <p:tgtEl>
                                          <p:spTgt spid="2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500" fill="hold"/>
                                        <p:tgtEl>
                                          <p:spTgt spid="26"/>
                                        </p:tgtEl>
                                        <p:attrNameLst>
                                          <p:attrName>ppt_x</p:attrName>
                                        </p:attrNameLst>
                                      </p:cBhvr>
                                      <p:tavLst>
                                        <p:tav tm="0">
                                          <p:val>
                                            <p:strVal val="#ppt_x"/>
                                          </p:val>
                                        </p:tav>
                                        <p:tav tm="100000">
                                          <p:val>
                                            <p:strVal val="#ppt_x"/>
                                          </p:val>
                                        </p:tav>
                                      </p:tavLst>
                                    </p:anim>
                                    <p:anim calcmode="lin" valueType="num">
                                      <p:cBhvr additive="base">
                                        <p:cTn id="128" dur="500" fill="hold"/>
                                        <p:tgtEl>
                                          <p:spTgt spid="2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500" fill="hold"/>
                                        <p:tgtEl>
                                          <p:spTgt spid="39"/>
                                        </p:tgtEl>
                                        <p:attrNameLst>
                                          <p:attrName>ppt_x</p:attrName>
                                        </p:attrNameLst>
                                      </p:cBhvr>
                                      <p:tavLst>
                                        <p:tav tm="0">
                                          <p:val>
                                            <p:strVal val="#ppt_x"/>
                                          </p:val>
                                        </p:tav>
                                        <p:tav tm="100000">
                                          <p:val>
                                            <p:strVal val="#ppt_x"/>
                                          </p:val>
                                        </p:tav>
                                      </p:tavLst>
                                    </p:anim>
                                    <p:anim calcmode="lin" valueType="num">
                                      <p:cBhvr additive="base">
                                        <p:cTn id="132" dur="500" fill="hold"/>
                                        <p:tgtEl>
                                          <p:spTgt spid="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additive="base">
                                        <p:cTn id="139" dur="500" fill="hold"/>
                                        <p:tgtEl>
                                          <p:spTgt spid="38"/>
                                        </p:tgtEl>
                                        <p:attrNameLst>
                                          <p:attrName>ppt_x</p:attrName>
                                        </p:attrNameLst>
                                      </p:cBhvr>
                                      <p:tavLst>
                                        <p:tav tm="0">
                                          <p:val>
                                            <p:strVal val="#ppt_x"/>
                                          </p:val>
                                        </p:tav>
                                        <p:tav tm="100000">
                                          <p:val>
                                            <p:strVal val="#ppt_x"/>
                                          </p:val>
                                        </p:tav>
                                      </p:tavLst>
                                    </p:anim>
                                    <p:anim calcmode="lin" valueType="num">
                                      <p:cBhvr additive="base">
                                        <p:cTn id="140" dur="500" fill="hold"/>
                                        <p:tgtEl>
                                          <p:spTgt spid="3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ppt_x"/>
                                          </p:val>
                                        </p:tav>
                                        <p:tav tm="100000">
                                          <p:val>
                                            <p:strVal val="#ppt_x"/>
                                          </p:val>
                                        </p:tav>
                                      </p:tavLst>
                                    </p:anim>
                                    <p:anim calcmode="lin" valueType="num">
                                      <p:cBhvr additive="base">
                                        <p:cTn id="144" dur="500" fill="hold"/>
                                        <p:tgtEl>
                                          <p:spTgt spid="2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7"/>
                                        </p:tgtEl>
                                        <p:attrNameLst>
                                          <p:attrName>style.visibility</p:attrName>
                                        </p:attrNameLst>
                                      </p:cBhvr>
                                      <p:to>
                                        <p:strVal val="visible"/>
                                      </p:to>
                                    </p:set>
                                    <p:anim calcmode="lin" valueType="num">
                                      <p:cBhvr additive="base">
                                        <p:cTn id="147" dur="500" fill="hold"/>
                                        <p:tgtEl>
                                          <p:spTgt spid="27"/>
                                        </p:tgtEl>
                                        <p:attrNameLst>
                                          <p:attrName>ppt_x</p:attrName>
                                        </p:attrNameLst>
                                      </p:cBhvr>
                                      <p:tavLst>
                                        <p:tav tm="0">
                                          <p:val>
                                            <p:strVal val="#ppt_x"/>
                                          </p:val>
                                        </p:tav>
                                        <p:tav tm="100000">
                                          <p:val>
                                            <p:strVal val="#ppt_x"/>
                                          </p:val>
                                        </p:tav>
                                      </p:tavLst>
                                    </p:anim>
                                    <p:anim calcmode="lin" valueType="num">
                                      <p:cBhvr additive="base">
                                        <p:cTn id="148" dur="500" fill="hold"/>
                                        <p:tgtEl>
                                          <p:spTgt spid="27"/>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5"/>
                                        </p:tgtEl>
                                        <p:attrNameLst>
                                          <p:attrName>style.visibility</p:attrName>
                                        </p:attrNameLst>
                                      </p:cBhvr>
                                      <p:to>
                                        <p:strVal val="visible"/>
                                      </p:to>
                                    </p:set>
                                    <p:anim calcmode="lin" valueType="num">
                                      <p:cBhvr additive="base">
                                        <p:cTn id="151" dur="500" fill="hold"/>
                                        <p:tgtEl>
                                          <p:spTgt spid="45"/>
                                        </p:tgtEl>
                                        <p:attrNameLst>
                                          <p:attrName>ppt_x</p:attrName>
                                        </p:attrNameLst>
                                      </p:cBhvr>
                                      <p:tavLst>
                                        <p:tav tm="0">
                                          <p:val>
                                            <p:strVal val="#ppt_x"/>
                                          </p:val>
                                        </p:tav>
                                        <p:tav tm="100000">
                                          <p:val>
                                            <p:strVal val="#ppt_x"/>
                                          </p:val>
                                        </p:tav>
                                      </p:tavLst>
                                    </p:anim>
                                    <p:anim calcmode="lin" valueType="num">
                                      <p:cBhvr additive="base">
                                        <p:cTn id="152" dur="500" fill="hold"/>
                                        <p:tgtEl>
                                          <p:spTgt spid="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6"/>
                                        </p:tgtEl>
                                        <p:attrNameLst>
                                          <p:attrName>style.visibility</p:attrName>
                                        </p:attrNameLst>
                                      </p:cBhvr>
                                      <p:to>
                                        <p:strVal val="visible"/>
                                      </p:to>
                                    </p:set>
                                    <p:anim calcmode="lin" valueType="num">
                                      <p:cBhvr additive="base">
                                        <p:cTn id="155" dur="500" fill="hold"/>
                                        <p:tgtEl>
                                          <p:spTgt spid="46"/>
                                        </p:tgtEl>
                                        <p:attrNameLst>
                                          <p:attrName>ppt_x</p:attrName>
                                        </p:attrNameLst>
                                      </p:cBhvr>
                                      <p:tavLst>
                                        <p:tav tm="0">
                                          <p:val>
                                            <p:strVal val="#ppt_x"/>
                                          </p:val>
                                        </p:tav>
                                        <p:tav tm="100000">
                                          <p:val>
                                            <p:strVal val="#ppt_x"/>
                                          </p:val>
                                        </p:tav>
                                      </p:tavLst>
                                    </p:anim>
                                    <p:anim calcmode="lin" valueType="num">
                                      <p:cBhvr additive="base">
                                        <p:cTn id="156" dur="500" fill="hold"/>
                                        <p:tgtEl>
                                          <p:spTgt spid="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7"/>
                                        </p:tgtEl>
                                        <p:attrNameLst>
                                          <p:attrName>style.visibility</p:attrName>
                                        </p:attrNameLst>
                                      </p:cBhvr>
                                      <p:to>
                                        <p:strVal val="visible"/>
                                      </p:to>
                                    </p:set>
                                    <p:anim calcmode="lin" valueType="num">
                                      <p:cBhvr additive="base">
                                        <p:cTn id="159" dur="500" fill="hold"/>
                                        <p:tgtEl>
                                          <p:spTgt spid="47"/>
                                        </p:tgtEl>
                                        <p:attrNameLst>
                                          <p:attrName>ppt_x</p:attrName>
                                        </p:attrNameLst>
                                      </p:cBhvr>
                                      <p:tavLst>
                                        <p:tav tm="0">
                                          <p:val>
                                            <p:strVal val="#ppt_x"/>
                                          </p:val>
                                        </p:tav>
                                        <p:tav tm="100000">
                                          <p:val>
                                            <p:strVal val="#ppt_x"/>
                                          </p:val>
                                        </p:tav>
                                      </p:tavLst>
                                    </p:anim>
                                    <p:anim calcmode="lin" valueType="num">
                                      <p:cBhvr additive="base">
                                        <p:cTn id="160" dur="500" fill="hold"/>
                                        <p:tgtEl>
                                          <p:spTgt spid="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48"/>
                                        </p:tgtEl>
                                        <p:attrNameLst>
                                          <p:attrName>style.visibility</p:attrName>
                                        </p:attrNameLst>
                                      </p:cBhvr>
                                      <p:to>
                                        <p:strVal val="visible"/>
                                      </p:to>
                                    </p:set>
                                    <p:anim calcmode="lin" valueType="num">
                                      <p:cBhvr additive="base">
                                        <p:cTn id="163" dur="500" fill="hold"/>
                                        <p:tgtEl>
                                          <p:spTgt spid="48"/>
                                        </p:tgtEl>
                                        <p:attrNameLst>
                                          <p:attrName>ppt_x</p:attrName>
                                        </p:attrNameLst>
                                      </p:cBhvr>
                                      <p:tavLst>
                                        <p:tav tm="0">
                                          <p:val>
                                            <p:strVal val="#ppt_x"/>
                                          </p:val>
                                        </p:tav>
                                        <p:tav tm="100000">
                                          <p:val>
                                            <p:strVal val="#ppt_x"/>
                                          </p:val>
                                        </p:tav>
                                      </p:tavLst>
                                    </p:anim>
                                    <p:anim calcmode="lin" valueType="num">
                                      <p:cBhvr additive="base">
                                        <p:cTn id="164" dur="500" fill="hold"/>
                                        <p:tgtEl>
                                          <p:spTgt spid="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9"/>
                                        </p:tgtEl>
                                        <p:attrNameLst>
                                          <p:attrName>style.visibility</p:attrName>
                                        </p:attrNameLst>
                                      </p:cBhvr>
                                      <p:to>
                                        <p:strVal val="visible"/>
                                      </p:to>
                                    </p:set>
                                    <p:anim calcmode="lin" valueType="num">
                                      <p:cBhvr additive="base">
                                        <p:cTn id="167" dur="500" fill="hold"/>
                                        <p:tgtEl>
                                          <p:spTgt spid="49"/>
                                        </p:tgtEl>
                                        <p:attrNameLst>
                                          <p:attrName>ppt_x</p:attrName>
                                        </p:attrNameLst>
                                      </p:cBhvr>
                                      <p:tavLst>
                                        <p:tav tm="0">
                                          <p:val>
                                            <p:strVal val="#ppt_x"/>
                                          </p:val>
                                        </p:tav>
                                        <p:tav tm="100000">
                                          <p:val>
                                            <p:strVal val="#ppt_x"/>
                                          </p:val>
                                        </p:tav>
                                      </p:tavLst>
                                    </p:anim>
                                    <p:anim calcmode="lin" valueType="num">
                                      <p:cBhvr additive="base">
                                        <p:cTn id="168" dur="500" fill="hold"/>
                                        <p:tgtEl>
                                          <p:spTgt spid="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1"/>
                                        </p:tgtEl>
                                        <p:attrNameLst>
                                          <p:attrName>style.visibility</p:attrName>
                                        </p:attrNameLst>
                                      </p:cBhvr>
                                      <p:to>
                                        <p:strVal val="visible"/>
                                      </p:to>
                                    </p:set>
                                    <p:anim calcmode="lin" valueType="num">
                                      <p:cBhvr additive="base">
                                        <p:cTn id="171" dur="500" fill="hold"/>
                                        <p:tgtEl>
                                          <p:spTgt spid="51"/>
                                        </p:tgtEl>
                                        <p:attrNameLst>
                                          <p:attrName>ppt_x</p:attrName>
                                        </p:attrNameLst>
                                      </p:cBhvr>
                                      <p:tavLst>
                                        <p:tav tm="0">
                                          <p:val>
                                            <p:strVal val="#ppt_x"/>
                                          </p:val>
                                        </p:tav>
                                        <p:tav tm="100000">
                                          <p:val>
                                            <p:strVal val="#ppt_x"/>
                                          </p:val>
                                        </p:tav>
                                      </p:tavLst>
                                    </p:anim>
                                    <p:anim calcmode="lin" valueType="num">
                                      <p:cBhvr additive="base">
                                        <p:cTn id="172" dur="500" fill="hold"/>
                                        <p:tgtEl>
                                          <p:spTgt spid="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anim calcmode="lin" valueType="num">
                                      <p:cBhvr additive="base">
                                        <p:cTn id="175" dur="500" fill="hold"/>
                                        <p:tgtEl>
                                          <p:spTgt spid="52"/>
                                        </p:tgtEl>
                                        <p:attrNameLst>
                                          <p:attrName>ppt_x</p:attrName>
                                        </p:attrNameLst>
                                      </p:cBhvr>
                                      <p:tavLst>
                                        <p:tav tm="0">
                                          <p:val>
                                            <p:strVal val="#ppt_x"/>
                                          </p:val>
                                        </p:tav>
                                        <p:tav tm="100000">
                                          <p:val>
                                            <p:strVal val="#ppt_x"/>
                                          </p:val>
                                        </p:tav>
                                      </p:tavLst>
                                    </p:anim>
                                    <p:anim calcmode="lin" valueType="num">
                                      <p:cBhvr additive="base">
                                        <p:cTn id="176" dur="500" fill="hold"/>
                                        <p:tgtEl>
                                          <p:spTgt spid="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0"/>
                                        </p:tgtEl>
                                        <p:attrNameLst>
                                          <p:attrName>style.visibility</p:attrName>
                                        </p:attrNameLst>
                                      </p:cBhvr>
                                      <p:to>
                                        <p:strVal val="visible"/>
                                      </p:to>
                                    </p:set>
                                    <p:anim calcmode="lin" valueType="num">
                                      <p:cBhvr additive="base">
                                        <p:cTn id="179" dur="500" fill="hold"/>
                                        <p:tgtEl>
                                          <p:spTgt spid="50"/>
                                        </p:tgtEl>
                                        <p:attrNameLst>
                                          <p:attrName>ppt_x</p:attrName>
                                        </p:attrNameLst>
                                      </p:cBhvr>
                                      <p:tavLst>
                                        <p:tav tm="0">
                                          <p:val>
                                            <p:strVal val="#ppt_x"/>
                                          </p:val>
                                        </p:tav>
                                        <p:tav tm="100000">
                                          <p:val>
                                            <p:strVal val="#ppt_x"/>
                                          </p:val>
                                        </p:tav>
                                      </p:tavLst>
                                    </p:anim>
                                    <p:anim calcmode="lin" valueType="num">
                                      <p:cBhvr additive="base">
                                        <p:cTn id="180" dur="500" fill="hold"/>
                                        <p:tgtEl>
                                          <p:spTgt spid="50"/>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9"/>
                                        </p:tgtEl>
                                        <p:attrNameLst>
                                          <p:attrName>style.visibility</p:attrName>
                                        </p:attrNameLst>
                                      </p:cBhvr>
                                      <p:to>
                                        <p:strVal val="visible"/>
                                      </p:to>
                                    </p:set>
                                    <p:anim calcmode="lin" valueType="num">
                                      <p:cBhvr additive="base">
                                        <p:cTn id="183" dur="500" fill="hold"/>
                                        <p:tgtEl>
                                          <p:spTgt spid="29"/>
                                        </p:tgtEl>
                                        <p:attrNameLst>
                                          <p:attrName>ppt_x</p:attrName>
                                        </p:attrNameLst>
                                      </p:cBhvr>
                                      <p:tavLst>
                                        <p:tav tm="0">
                                          <p:val>
                                            <p:strVal val="#ppt_x"/>
                                          </p:val>
                                        </p:tav>
                                        <p:tav tm="100000">
                                          <p:val>
                                            <p:strVal val="#ppt_x"/>
                                          </p:val>
                                        </p:tav>
                                      </p:tavLst>
                                    </p:anim>
                                    <p:anim calcmode="lin" valueType="num">
                                      <p:cBhvr additive="base">
                                        <p:cTn id="184" dur="500" fill="hold"/>
                                        <p:tgtEl>
                                          <p:spTgt spid="2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0"/>
                                        </p:tgtEl>
                                        <p:attrNameLst>
                                          <p:attrName>style.visibility</p:attrName>
                                        </p:attrNameLst>
                                      </p:cBhvr>
                                      <p:to>
                                        <p:strVal val="visible"/>
                                      </p:to>
                                    </p:set>
                                    <p:anim calcmode="lin" valueType="num">
                                      <p:cBhvr additive="base">
                                        <p:cTn id="187" dur="500" fill="hold"/>
                                        <p:tgtEl>
                                          <p:spTgt spid="30"/>
                                        </p:tgtEl>
                                        <p:attrNameLst>
                                          <p:attrName>ppt_x</p:attrName>
                                        </p:attrNameLst>
                                      </p:cBhvr>
                                      <p:tavLst>
                                        <p:tav tm="0">
                                          <p:val>
                                            <p:strVal val="#ppt_x"/>
                                          </p:val>
                                        </p:tav>
                                        <p:tav tm="100000">
                                          <p:val>
                                            <p:strVal val="#ppt_x"/>
                                          </p:val>
                                        </p:tav>
                                      </p:tavLst>
                                    </p:anim>
                                    <p:anim calcmode="lin" valueType="num">
                                      <p:cBhvr additive="base">
                                        <p:cTn id="188" dur="500" fill="hold"/>
                                        <p:tgtEl>
                                          <p:spTgt spid="30"/>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53"/>
                                        </p:tgtEl>
                                        <p:attrNameLst>
                                          <p:attrName>style.visibility</p:attrName>
                                        </p:attrNameLst>
                                      </p:cBhvr>
                                      <p:to>
                                        <p:strVal val="visible"/>
                                      </p:to>
                                    </p:set>
                                    <p:anim calcmode="lin" valueType="num">
                                      <p:cBhvr additive="base">
                                        <p:cTn id="191" dur="500" fill="hold"/>
                                        <p:tgtEl>
                                          <p:spTgt spid="53"/>
                                        </p:tgtEl>
                                        <p:attrNameLst>
                                          <p:attrName>ppt_x</p:attrName>
                                        </p:attrNameLst>
                                      </p:cBhvr>
                                      <p:tavLst>
                                        <p:tav tm="0">
                                          <p:val>
                                            <p:strVal val="#ppt_x"/>
                                          </p:val>
                                        </p:tav>
                                        <p:tav tm="100000">
                                          <p:val>
                                            <p:strVal val="#ppt_x"/>
                                          </p:val>
                                        </p:tav>
                                      </p:tavLst>
                                    </p:anim>
                                    <p:anim calcmode="lin" valueType="num">
                                      <p:cBhvr additive="base">
                                        <p:cTn id="192" dur="500" fill="hold"/>
                                        <p:tgtEl>
                                          <p:spTgt spid="53"/>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additive="base">
                                        <p:cTn id="195" dur="500" fill="hold"/>
                                        <p:tgtEl>
                                          <p:spTgt spid="54"/>
                                        </p:tgtEl>
                                        <p:attrNameLst>
                                          <p:attrName>ppt_x</p:attrName>
                                        </p:attrNameLst>
                                      </p:cBhvr>
                                      <p:tavLst>
                                        <p:tav tm="0">
                                          <p:val>
                                            <p:strVal val="#ppt_x"/>
                                          </p:val>
                                        </p:tav>
                                        <p:tav tm="100000">
                                          <p:val>
                                            <p:strVal val="#ppt_x"/>
                                          </p:val>
                                        </p:tav>
                                      </p:tavLst>
                                    </p:anim>
                                    <p:anim calcmode="lin" valueType="num">
                                      <p:cBhvr additive="base">
                                        <p:cTn id="196" dur="500" fill="hold"/>
                                        <p:tgtEl>
                                          <p:spTgt spid="54"/>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5"/>
                                        </p:tgtEl>
                                        <p:attrNameLst>
                                          <p:attrName>style.visibility</p:attrName>
                                        </p:attrNameLst>
                                      </p:cBhvr>
                                      <p:to>
                                        <p:strVal val="visible"/>
                                      </p:to>
                                    </p:set>
                                    <p:anim calcmode="lin" valueType="num">
                                      <p:cBhvr additive="base">
                                        <p:cTn id="199" dur="500" fill="hold"/>
                                        <p:tgtEl>
                                          <p:spTgt spid="55"/>
                                        </p:tgtEl>
                                        <p:attrNameLst>
                                          <p:attrName>ppt_x</p:attrName>
                                        </p:attrNameLst>
                                      </p:cBhvr>
                                      <p:tavLst>
                                        <p:tav tm="0">
                                          <p:val>
                                            <p:strVal val="#ppt_x"/>
                                          </p:val>
                                        </p:tav>
                                        <p:tav tm="100000">
                                          <p:val>
                                            <p:strVal val="#ppt_x"/>
                                          </p:val>
                                        </p:tav>
                                      </p:tavLst>
                                    </p:anim>
                                    <p:anim calcmode="lin" valueType="num">
                                      <p:cBhvr additive="base">
                                        <p:cTn id="200" dur="500" fill="hold"/>
                                        <p:tgtEl>
                                          <p:spTgt spid="55"/>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6"/>
                                        </p:tgtEl>
                                        <p:attrNameLst>
                                          <p:attrName>style.visibility</p:attrName>
                                        </p:attrNameLst>
                                      </p:cBhvr>
                                      <p:to>
                                        <p:strVal val="visible"/>
                                      </p:to>
                                    </p:set>
                                    <p:anim calcmode="lin" valueType="num">
                                      <p:cBhvr additive="base">
                                        <p:cTn id="203" dur="500" fill="hold"/>
                                        <p:tgtEl>
                                          <p:spTgt spid="56"/>
                                        </p:tgtEl>
                                        <p:attrNameLst>
                                          <p:attrName>ppt_x</p:attrName>
                                        </p:attrNameLst>
                                      </p:cBhvr>
                                      <p:tavLst>
                                        <p:tav tm="0">
                                          <p:val>
                                            <p:strVal val="#ppt_x"/>
                                          </p:val>
                                        </p:tav>
                                        <p:tav tm="100000">
                                          <p:val>
                                            <p:strVal val="#ppt_x"/>
                                          </p:val>
                                        </p:tav>
                                      </p:tavLst>
                                    </p:anim>
                                    <p:anim calcmode="lin" valueType="num">
                                      <p:cBhvr additive="base">
                                        <p:cTn id="204" dur="500" fill="hold"/>
                                        <p:tgtEl>
                                          <p:spTgt spid="56"/>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57"/>
                                        </p:tgtEl>
                                        <p:attrNameLst>
                                          <p:attrName>style.visibility</p:attrName>
                                        </p:attrNameLst>
                                      </p:cBhvr>
                                      <p:to>
                                        <p:strVal val="visible"/>
                                      </p:to>
                                    </p:set>
                                    <p:anim calcmode="lin" valueType="num">
                                      <p:cBhvr additive="base">
                                        <p:cTn id="207" dur="500" fill="hold"/>
                                        <p:tgtEl>
                                          <p:spTgt spid="57"/>
                                        </p:tgtEl>
                                        <p:attrNameLst>
                                          <p:attrName>ppt_x</p:attrName>
                                        </p:attrNameLst>
                                      </p:cBhvr>
                                      <p:tavLst>
                                        <p:tav tm="0">
                                          <p:val>
                                            <p:strVal val="#ppt_x"/>
                                          </p:val>
                                        </p:tav>
                                        <p:tav tm="100000">
                                          <p:val>
                                            <p:strVal val="#ppt_x"/>
                                          </p:val>
                                        </p:tav>
                                      </p:tavLst>
                                    </p:anim>
                                    <p:anim calcmode="lin" valueType="num">
                                      <p:cBhvr additive="base">
                                        <p:cTn id="208" dur="500" fill="hold"/>
                                        <p:tgtEl>
                                          <p:spTgt spid="57"/>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58"/>
                                        </p:tgtEl>
                                        <p:attrNameLst>
                                          <p:attrName>style.visibility</p:attrName>
                                        </p:attrNameLst>
                                      </p:cBhvr>
                                      <p:to>
                                        <p:strVal val="visible"/>
                                      </p:to>
                                    </p:set>
                                    <p:anim calcmode="lin" valueType="num">
                                      <p:cBhvr additive="base">
                                        <p:cTn id="211" dur="500" fill="hold"/>
                                        <p:tgtEl>
                                          <p:spTgt spid="58"/>
                                        </p:tgtEl>
                                        <p:attrNameLst>
                                          <p:attrName>ppt_x</p:attrName>
                                        </p:attrNameLst>
                                      </p:cBhvr>
                                      <p:tavLst>
                                        <p:tav tm="0">
                                          <p:val>
                                            <p:strVal val="#ppt_x"/>
                                          </p:val>
                                        </p:tav>
                                        <p:tav tm="100000">
                                          <p:val>
                                            <p:strVal val="#ppt_x"/>
                                          </p:val>
                                        </p:tav>
                                      </p:tavLst>
                                    </p:anim>
                                    <p:anim calcmode="lin" valueType="num">
                                      <p:cBhvr additive="base">
                                        <p:cTn id="212" dur="500" fill="hold"/>
                                        <p:tgtEl>
                                          <p:spTgt spid="58"/>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0"/>
                                        </p:tgtEl>
                                        <p:attrNameLst>
                                          <p:attrName>style.visibility</p:attrName>
                                        </p:attrNameLst>
                                      </p:cBhvr>
                                      <p:to>
                                        <p:strVal val="visible"/>
                                      </p:to>
                                    </p:set>
                                    <p:anim calcmode="lin" valueType="num">
                                      <p:cBhvr additive="base">
                                        <p:cTn id="215" dur="500" fill="hold"/>
                                        <p:tgtEl>
                                          <p:spTgt spid="60"/>
                                        </p:tgtEl>
                                        <p:attrNameLst>
                                          <p:attrName>ppt_x</p:attrName>
                                        </p:attrNameLst>
                                      </p:cBhvr>
                                      <p:tavLst>
                                        <p:tav tm="0">
                                          <p:val>
                                            <p:strVal val="#ppt_x"/>
                                          </p:val>
                                        </p:tav>
                                        <p:tav tm="100000">
                                          <p:val>
                                            <p:strVal val="#ppt_x"/>
                                          </p:val>
                                        </p:tav>
                                      </p:tavLst>
                                    </p:anim>
                                    <p:anim calcmode="lin" valueType="num">
                                      <p:cBhvr additive="base">
                                        <p:cTn id="216" dur="500" fill="hold"/>
                                        <p:tgtEl>
                                          <p:spTgt spid="6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1"/>
                                        </p:tgtEl>
                                        <p:attrNameLst>
                                          <p:attrName>style.visibility</p:attrName>
                                        </p:attrNameLst>
                                      </p:cBhvr>
                                      <p:to>
                                        <p:strVal val="visible"/>
                                      </p:to>
                                    </p:set>
                                    <p:anim calcmode="lin" valueType="num">
                                      <p:cBhvr additive="base">
                                        <p:cTn id="219" dur="500" fill="hold"/>
                                        <p:tgtEl>
                                          <p:spTgt spid="61"/>
                                        </p:tgtEl>
                                        <p:attrNameLst>
                                          <p:attrName>ppt_x</p:attrName>
                                        </p:attrNameLst>
                                      </p:cBhvr>
                                      <p:tavLst>
                                        <p:tav tm="0">
                                          <p:val>
                                            <p:strVal val="#ppt_x"/>
                                          </p:val>
                                        </p:tav>
                                        <p:tav tm="100000">
                                          <p:val>
                                            <p:strVal val="#ppt_x"/>
                                          </p:val>
                                        </p:tav>
                                      </p:tavLst>
                                    </p:anim>
                                    <p:anim calcmode="lin" valueType="num">
                                      <p:cBhvr additive="base">
                                        <p:cTn id="220" dur="500" fill="hold"/>
                                        <p:tgtEl>
                                          <p:spTgt spid="6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59"/>
                                        </p:tgtEl>
                                        <p:attrNameLst>
                                          <p:attrName>style.visibility</p:attrName>
                                        </p:attrNameLst>
                                      </p:cBhvr>
                                      <p:to>
                                        <p:strVal val="visible"/>
                                      </p:to>
                                    </p:set>
                                    <p:anim calcmode="lin" valueType="num">
                                      <p:cBhvr additive="base">
                                        <p:cTn id="223" dur="500" fill="hold"/>
                                        <p:tgtEl>
                                          <p:spTgt spid="59"/>
                                        </p:tgtEl>
                                        <p:attrNameLst>
                                          <p:attrName>ppt_x</p:attrName>
                                        </p:attrNameLst>
                                      </p:cBhvr>
                                      <p:tavLst>
                                        <p:tav tm="0">
                                          <p:val>
                                            <p:strVal val="#ppt_x"/>
                                          </p:val>
                                        </p:tav>
                                        <p:tav tm="100000">
                                          <p:val>
                                            <p:strVal val="#ppt_x"/>
                                          </p:val>
                                        </p:tav>
                                      </p:tavLst>
                                    </p:anim>
                                    <p:anim calcmode="lin" valueType="num">
                                      <p:cBhvr additive="base">
                                        <p:cTn id="224" dur="500" fill="hold"/>
                                        <p:tgtEl>
                                          <p:spTgt spid="5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4"/>
                                        </p:tgtEl>
                                        <p:attrNameLst>
                                          <p:attrName>style.visibility</p:attrName>
                                        </p:attrNameLst>
                                      </p:cBhvr>
                                      <p:to>
                                        <p:strVal val="visible"/>
                                      </p:to>
                                    </p:set>
                                    <p:anim calcmode="lin" valueType="num">
                                      <p:cBhvr additive="base">
                                        <p:cTn id="227" dur="500" fill="hold"/>
                                        <p:tgtEl>
                                          <p:spTgt spid="64"/>
                                        </p:tgtEl>
                                        <p:attrNameLst>
                                          <p:attrName>ppt_x</p:attrName>
                                        </p:attrNameLst>
                                      </p:cBhvr>
                                      <p:tavLst>
                                        <p:tav tm="0">
                                          <p:val>
                                            <p:strVal val="#ppt_x"/>
                                          </p:val>
                                        </p:tav>
                                        <p:tav tm="100000">
                                          <p:val>
                                            <p:strVal val="#ppt_x"/>
                                          </p:val>
                                        </p:tav>
                                      </p:tavLst>
                                    </p:anim>
                                    <p:anim calcmode="lin" valueType="num">
                                      <p:cBhvr additive="base">
                                        <p:cTn id="228" dur="500" fill="hold"/>
                                        <p:tgtEl>
                                          <p:spTgt spid="64"/>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3"/>
                                        </p:tgtEl>
                                        <p:attrNameLst>
                                          <p:attrName>style.visibility</p:attrName>
                                        </p:attrNameLst>
                                      </p:cBhvr>
                                      <p:to>
                                        <p:strVal val="visible"/>
                                      </p:to>
                                    </p:set>
                                    <p:anim calcmode="lin" valueType="num">
                                      <p:cBhvr additive="base">
                                        <p:cTn id="231" dur="500" fill="hold"/>
                                        <p:tgtEl>
                                          <p:spTgt spid="63"/>
                                        </p:tgtEl>
                                        <p:attrNameLst>
                                          <p:attrName>ppt_x</p:attrName>
                                        </p:attrNameLst>
                                      </p:cBhvr>
                                      <p:tavLst>
                                        <p:tav tm="0">
                                          <p:val>
                                            <p:strVal val="#ppt_x"/>
                                          </p:val>
                                        </p:tav>
                                        <p:tav tm="100000">
                                          <p:val>
                                            <p:strVal val="#ppt_x"/>
                                          </p:val>
                                        </p:tav>
                                      </p:tavLst>
                                    </p:anim>
                                    <p:anim calcmode="lin" valueType="num">
                                      <p:cBhvr additive="base">
                                        <p:cTn id="2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p:bldP spid="17" grpId="0" animBg="1"/>
      <p:bldP spid="18" grpId="0"/>
      <p:bldP spid="19" grpId="0" animBg="1"/>
      <p:bldP spid="20" grpId="0"/>
      <p:bldP spid="21" grpId="0"/>
      <p:bldP spid="22" grpId="0" animBg="1"/>
      <p:bldP spid="23" grpId="0"/>
      <p:bldP spid="24" grpId="0" animBg="1"/>
      <p:bldP spid="25" grpId="0"/>
      <p:bldP spid="26" grpId="0"/>
      <p:bldP spid="27" grpId="0" animBg="1"/>
      <p:bldP spid="28" grpId="0"/>
      <p:bldP spid="29" grpId="0" animBg="1"/>
      <p:bldP spid="30" grpId="0"/>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animBg="1"/>
      <p:bldP spid="43" grpId="0"/>
      <p:bldP spid="45" grpId="0" animBg="1"/>
      <p:bldP spid="46" grpId="0"/>
      <p:bldP spid="47" grpId="0" animBg="1"/>
      <p:bldP spid="48" grpId="0"/>
      <p:bldP spid="49" grpId="0"/>
      <p:bldP spid="50" grpId="0" animBg="1"/>
      <p:bldP spid="51" grpId="0" animBg="1"/>
      <p:bldP spid="52" grpId="0"/>
      <p:bldP spid="55" grpId="0" animBg="1"/>
      <p:bldP spid="56" grpId="0"/>
      <p:bldP spid="57" grpId="0" animBg="1"/>
      <p:bldP spid="58" grpId="0"/>
      <p:bldP spid="59" grpId="0" animBg="1"/>
      <p:bldP spid="60" grpId="0" animBg="1"/>
      <p:bldP spid="61" grpId="0"/>
      <p:bldP spid="63" grpId="0" animBg="1"/>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4EB64DA4-9471-A56A-5749-EA85DFC378D6}"/>
              </a:ext>
            </a:extLst>
          </p:cNvPr>
          <p:cNvSpPr txBox="1">
            <a:spLocks noGrp="1"/>
          </p:cNvSpPr>
          <p:nvPr>
            <p:ph type="title"/>
          </p:nvPr>
        </p:nvSpPr>
        <p:spPr>
          <a:xfrm>
            <a:off x="203325" y="164306"/>
            <a:ext cx="6400675"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Menu of Projects (Disaster Response)</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3" name="TextBox 2">
            <a:extLst>
              <a:ext uri="{FF2B5EF4-FFF2-40B4-BE49-F238E27FC236}">
                <a16:creationId xmlns:a16="http://schemas.microsoft.com/office/drawing/2014/main" id="{CE933994-6B5A-B707-EC08-4DA5919E133B}"/>
              </a:ext>
            </a:extLst>
          </p:cNvPr>
          <p:cNvSpPr txBox="1"/>
          <p:nvPr/>
        </p:nvSpPr>
        <p:spPr>
          <a:xfrm>
            <a:off x="518160" y="918138"/>
            <a:ext cx="8107680" cy="3466077"/>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Procurement of food and non-food items;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dirty="0">
                <a:latin typeface="Arial" panose="020B0604020202020204" pitchFamily="34" charset="0"/>
                <a:ea typeface="Calibri" panose="020F0502020204030204" pitchFamily="34" charset="0"/>
                <a:cs typeface="Times New Roman" panose="02020603050405020304" pitchFamily="18" charset="0"/>
              </a:rPr>
              <a:t>Logistical expenses for pre-positioning of resources;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6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dirty="0">
                <a:latin typeface="Arial" panose="020B0604020202020204" pitchFamily="34" charset="0"/>
                <a:ea typeface="Calibri" panose="020F0502020204030204" pitchFamily="34" charset="0"/>
                <a:cs typeface="Times New Roman" panose="02020603050405020304" pitchFamily="18" charset="0"/>
              </a:rPr>
              <a:t>Deployment of assets such as but not limited to search and rescue teams and equipment, emergency telecommunications, water and sanitary supplies, generator sets;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dirty="0">
                <a:latin typeface="Arial" panose="020B0604020202020204" pitchFamily="34" charset="0"/>
                <a:ea typeface="Calibri" panose="020F0502020204030204" pitchFamily="34" charset="0"/>
                <a:cs typeface="Times New Roman" panose="02020603050405020304" pitchFamily="18" charset="0"/>
              </a:rPr>
              <a:t>Support to camp-management of displaced populations;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rabicPeriod"/>
              <a:defRPr/>
            </a:pPr>
            <a:r>
              <a:rPr lang="en-US" sz="1600" b="0" dirty="0">
                <a:solidFill>
                  <a:srgbClr val="000000"/>
                </a:solidFill>
                <a:effectLst/>
                <a:latin typeface="+mj-lt"/>
                <a:ea typeface="Arial" panose="020B0604020202020204" pitchFamily="34" charset="0"/>
                <a:cs typeface="Times New Roman" panose="02020603050405020304" pitchFamily="18" charset="0"/>
              </a:rPr>
              <a:t>Other priority programs and projects recommended by the NDRRMC Response Pillar and approval of the Chairperson, NDRRMC</a:t>
            </a:r>
          </a:p>
        </p:txBody>
      </p:sp>
    </p:spTree>
    <p:extLst>
      <p:ext uri="{BB962C8B-B14F-4D97-AF65-F5344CB8AC3E}">
        <p14:creationId xmlns:p14="http://schemas.microsoft.com/office/powerpoint/2010/main" val="587286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2EA8A0B1-AABF-4D62-F114-874A38907FB9}"/>
              </a:ext>
            </a:extLst>
          </p:cNvPr>
          <p:cNvSpPr txBox="1">
            <a:spLocks noGrp="1"/>
          </p:cNvSpPr>
          <p:nvPr>
            <p:ph type="title"/>
          </p:nvPr>
        </p:nvSpPr>
        <p:spPr>
          <a:xfrm>
            <a:off x="203325" y="0"/>
            <a:ext cx="6400675"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Menu of Projects (Early Recovery)</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3" name="TextBox 2">
            <a:extLst>
              <a:ext uri="{FF2B5EF4-FFF2-40B4-BE49-F238E27FC236}">
                <a16:creationId xmlns:a16="http://schemas.microsoft.com/office/drawing/2014/main" id="{6795DB70-0A86-6712-EF0D-BC92839AEF4D}"/>
              </a:ext>
            </a:extLst>
          </p:cNvPr>
          <p:cNvSpPr txBox="1"/>
          <p:nvPr/>
        </p:nvSpPr>
        <p:spPr>
          <a:xfrm>
            <a:off x="518160" y="659006"/>
            <a:ext cx="8107680" cy="3784626"/>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Social Protection Programs such as emergency cash transfer, shelter assistance, cash-for-work, rental subsidy programs;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0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600" b="0" dirty="0">
                <a:effectLst/>
                <a:latin typeface="Arial" panose="020B0604020202020204" pitchFamily="34" charset="0"/>
                <a:ea typeface="Arial" panose="020B0604020202020204" pitchFamily="34" charset="0"/>
                <a:cs typeface="Times New Roman" panose="02020603050405020304" pitchFamily="18" charset="0"/>
              </a:rPr>
              <a:t>Livelihood Support such as credit assistance, support for MSMEs, skills training;</a:t>
            </a:r>
          </a:p>
          <a:p>
            <a:pPr marL="342900" lvl="0" indent="-342900" algn="just">
              <a:lnSpc>
                <a:spcPct val="115000"/>
              </a:lnSpc>
              <a:buFont typeface="+mj-lt"/>
              <a:buAutoNum type="arabicPeriod"/>
            </a:pPr>
            <a:endParaRPr lang="en-PH"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Agricultural Support such as provision of seeds, fertilizers, equipment, and other interventions;</a:t>
            </a:r>
          </a:p>
          <a:p>
            <a:pPr marL="342900" lvl="0" indent="-342900" algn="just">
              <a:lnSpc>
                <a:spcPct val="115000"/>
              </a:lnSpc>
              <a:buFont typeface="+mj-lt"/>
              <a:buAutoNum type="arabicPeriod"/>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Repair and Restoration of power and water supply;</a:t>
            </a:r>
          </a:p>
          <a:p>
            <a:pPr marL="342900" lvl="0" indent="-342900" algn="just">
              <a:lnSpc>
                <a:spcPct val="115000"/>
              </a:lnSpc>
              <a:buFont typeface="+mj-lt"/>
              <a:buAutoNum type="arabicPeriod"/>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Debris Clearing and minor repair of damaged roads </a:t>
            </a:r>
            <a:r>
              <a:rPr lang="en-US" sz="1600" dirty="0">
                <a:latin typeface="Arial" panose="020B0604020202020204" pitchFamily="34" charset="0"/>
                <a:ea typeface="Arial" panose="020B0604020202020204" pitchFamily="34" charset="0"/>
                <a:cs typeface="Times New Roman" panose="02020603050405020304" pitchFamily="18" charset="0"/>
              </a:rPr>
              <a:t>and bridges and its auxiliary parts; </a:t>
            </a:r>
            <a:r>
              <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 setting up of temporary bridges to </a:t>
            </a:r>
            <a:r>
              <a:rPr lang="en-US" sz="1600" dirty="0">
                <a:latin typeface="Arial" panose="020B0604020202020204" pitchFamily="34" charset="0"/>
                <a:ea typeface="Arial" panose="020B0604020202020204" pitchFamily="34" charset="0"/>
                <a:cs typeface="Times New Roman" panose="02020603050405020304" pitchFamily="18" charset="0"/>
              </a:rPr>
              <a:t>restore transport; </a:t>
            </a:r>
            <a:r>
              <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Repair of damaged schools and hospitals with minor damages, replacement of damaged equipment.</a:t>
            </a:r>
          </a:p>
        </p:txBody>
      </p:sp>
    </p:spTree>
    <p:extLst>
      <p:ext uri="{BB962C8B-B14F-4D97-AF65-F5344CB8AC3E}">
        <p14:creationId xmlns:p14="http://schemas.microsoft.com/office/powerpoint/2010/main" val="223335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2" name="Google Shape;87;p18">
            <a:extLst>
              <a:ext uri="{FF2B5EF4-FFF2-40B4-BE49-F238E27FC236}">
                <a16:creationId xmlns:a16="http://schemas.microsoft.com/office/drawing/2014/main" id="{9CA94A0F-1DDB-3914-AB89-EFB1B775B6EC}"/>
              </a:ext>
            </a:extLst>
          </p:cNvPr>
          <p:cNvSpPr txBox="1">
            <a:spLocks/>
          </p:cNvSpPr>
          <p:nvPr/>
        </p:nvSpPr>
        <p:spPr>
          <a:xfrm>
            <a:off x="1456128" y="1792817"/>
            <a:ext cx="7613100" cy="15578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4400" b="1">
                <a:solidFill>
                  <a:srgbClr val="0B5394"/>
                </a:solidFill>
                <a:latin typeface="Roboto"/>
                <a:ea typeface="Roboto"/>
                <a:cs typeface="Roboto"/>
                <a:sym typeface="Roboto"/>
              </a:rPr>
              <a:t>REHABILITATION AND RECONSTRUCTION</a:t>
            </a:r>
            <a:br>
              <a:rPr lang="en-US" sz="4400" b="1">
                <a:solidFill>
                  <a:srgbClr val="0B5394"/>
                </a:solidFill>
                <a:latin typeface="Roboto"/>
                <a:ea typeface="Roboto"/>
                <a:cs typeface="Roboto"/>
                <a:sym typeface="Roboto"/>
              </a:rPr>
            </a:br>
            <a:endParaRPr lang="en-US" sz="4400" b="1" dirty="0">
              <a:solidFill>
                <a:srgbClr val="0B5394"/>
              </a:solidFill>
              <a:latin typeface="Roboto"/>
              <a:ea typeface="Roboto"/>
              <a:cs typeface="Roboto"/>
              <a:sym typeface="Roboto"/>
            </a:endParaRPr>
          </a:p>
        </p:txBody>
      </p:sp>
    </p:spTree>
    <p:extLst>
      <p:ext uri="{BB962C8B-B14F-4D97-AF65-F5344CB8AC3E}">
        <p14:creationId xmlns:p14="http://schemas.microsoft.com/office/powerpoint/2010/main" val="1177778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318;p17">
            <a:extLst>
              <a:ext uri="{FF2B5EF4-FFF2-40B4-BE49-F238E27FC236}">
                <a16:creationId xmlns:a16="http://schemas.microsoft.com/office/drawing/2014/main" id="{1DE028ED-6DE7-F290-2443-650014574DB7}"/>
              </a:ext>
            </a:extLst>
          </p:cNvPr>
          <p:cNvSpPr/>
          <p:nvPr/>
        </p:nvSpPr>
        <p:spPr>
          <a:xfrm>
            <a:off x="838231" y="2323600"/>
            <a:ext cx="1059600" cy="2790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19;p17">
            <a:extLst>
              <a:ext uri="{FF2B5EF4-FFF2-40B4-BE49-F238E27FC236}">
                <a16:creationId xmlns:a16="http://schemas.microsoft.com/office/drawing/2014/main" id="{1D532210-11C2-E5E9-0D13-ADC1B122FB45}"/>
              </a:ext>
            </a:extLst>
          </p:cNvPr>
          <p:cNvSpPr txBox="1"/>
          <p:nvPr/>
        </p:nvSpPr>
        <p:spPr>
          <a:xfrm>
            <a:off x="908731" y="2372288"/>
            <a:ext cx="9186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1-2 weeks</a:t>
            </a:r>
            <a:endParaRPr sz="800" b="1" dirty="0">
              <a:solidFill>
                <a:schemeClr val="lt1"/>
              </a:solidFill>
            </a:endParaRPr>
          </a:p>
        </p:txBody>
      </p:sp>
      <p:sp>
        <p:nvSpPr>
          <p:cNvPr id="4" name="Google Shape;320;p17">
            <a:extLst>
              <a:ext uri="{FF2B5EF4-FFF2-40B4-BE49-F238E27FC236}">
                <a16:creationId xmlns:a16="http://schemas.microsoft.com/office/drawing/2014/main" id="{F9EBBBD9-E340-6083-4434-5D26B3F36EE3}"/>
              </a:ext>
            </a:extLst>
          </p:cNvPr>
          <p:cNvSpPr/>
          <p:nvPr/>
        </p:nvSpPr>
        <p:spPr>
          <a:xfrm>
            <a:off x="837681" y="2604725"/>
            <a:ext cx="1059600" cy="5316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21;p17">
            <a:extLst>
              <a:ext uri="{FF2B5EF4-FFF2-40B4-BE49-F238E27FC236}">
                <a16:creationId xmlns:a16="http://schemas.microsoft.com/office/drawing/2014/main" id="{F2FCC3C5-657D-9F28-707A-B740FE27EEA0}"/>
              </a:ext>
            </a:extLst>
          </p:cNvPr>
          <p:cNvSpPr txBox="1"/>
          <p:nvPr/>
        </p:nvSpPr>
        <p:spPr>
          <a:xfrm>
            <a:off x="828681" y="2588700"/>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chemeClr val="dk1"/>
                </a:solidFill>
              </a:rPr>
              <a:t>Review Damage </a:t>
            </a:r>
            <a:r>
              <a:rPr lang="en-PH" sz="800" dirty="0">
                <a:solidFill>
                  <a:schemeClr val="dk1"/>
                </a:solidFill>
              </a:rPr>
              <a:t>and</a:t>
            </a:r>
            <a:r>
              <a:rPr lang="en" sz="800" dirty="0">
                <a:solidFill>
                  <a:schemeClr val="dk1"/>
                </a:solidFill>
              </a:rPr>
              <a:t> RDANA Report, Call for Proposal</a:t>
            </a:r>
            <a:endParaRPr lang="en-US" sz="800" b="1" u="sng" dirty="0">
              <a:solidFill>
                <a:schemeClr val="dk1"/>
              </a:solidFill>
            </a:endParaRPr>
          </a:p>
        </p:txBody>
      </p:sp>
      <p:cxnSp>
        <p:nvCxnSpPr>
          <p:cNvPr id="6" name="Google Shape;322;p17">
            <a:extLst>
              <a:ext uri="{FF2B5EF4-FFF2-40B4-BE49-F238E27FC236}">
                <a16:creationId xmlns:a16="http://schemas.microsoft.com/office/drawing/2014/main" id="{7E6067D7-CEBA-60E1-1A0A-A57634B9C528}"/>
              </a:ext>
            </a:extLst>
          </p:cNvPr>
          <p:cNvCxnSpPr/>
          <p:nvPr/>
        </p:nvCxnSpPr>
        <p:spPr>
          <a:xfrm>
            <a:off x="5729413" y="491193"/>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7" name="Google Shape;323;p17">
            <a:extLst>
              <a:ext uri="{FF2B5EF4-FFF2-40B4-BE49-F238E27FC236}">
                <a16:creationId xmlns:a16="http://schemas.microsoft.com/office/drawing/2014/main" id="{5924AEDF-1F99-BEB5-F697-8003C3266081}"/>
              </a:ext>
            </a:extLst>
          </p:cNvPr>
          <p:cNvCxnSpPr/>
          <p:nvPr/>
        </p:nvCxnSpPr>
        <p:spPr>
          <a:xfrm flipH="1">
            <a:off x="296975" y="38424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8" name="Google Shape;324;p17">
            <a:extLst>
              <a:ext uri="{FF2B5EF4-FFF2-40B4-BE49-F238E27FC236}">
                <a16:creationId xmlns:a16="http://schemas.microsoft.com/office/drawing/2014/main" id="{0BD3B201-FABD-5611-722B-8C1577DE8E32}"/>
              </a:ext>
            </a:extLst>
          </p:cNvPr>
          <p:cNvCxnSpPr/>
          <p:nvPr/>
        </p:nvCxnSpPr>
        <p:spPr>
          <a:xfrm>
            <a:off x="5729413" y="-118407"/>
            <a:ext cx="0" cy="429600"/>
          </a:xfrm>
          <a:prstGeom prst="straightConnector1">
            <a:avLst/>
          </a:prstGeom>
          <a:noFill/>
          <a:ln w="38100" cap="flat" cmpd="sng">
            <a:solidFill>
              <a:srgbClr val="FF0000"/>
            </a:solidFill>
            <a:prstDash val="solid"/>
            <a:round/>
            <a:headEnd type="none" w="med" len="med"/>
            <a:tailEnd type="none" w="med" len="med"/>
          </a:ln>
        </p:spPr>
      </p:cxnSp>
      <p:sp>
        <p:nvSpPr>
          <p:cNvPr id="9" name="Google Shape;325;p17">
            <a:extLst>
              <a:ext uri="{FF2B5EF4-FFF2-40B4-BE49-F238E27FC236}">
                <a16:creationId xmlns:a16="http://schemas.microsoft.com/office/drawing/2014/main" id="{2E67AE63-D471-48FB-51BF-0ACE555A9B50}"/>
              </a:ext>
            </a:extLst>
          </p:cNvPr>
          <p:cNvSpPr/>
          <p:nvPr/>
        </p:nvSpPr>
        <p:spPr>
          <a:xfrm>
            <a:off x="7307354" y="60947"/>
            <a:ext cx="1548612" cy="1183194"/>
          </a:xfrm>
          <a:prstGeom prst="irregularSeal1">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6;p17">
            <a:extLst>
              <a:ext uri="{FF2B5EF4-FFF2-40B4-BE49-F238E27FC236}">
                <a16:creationId xmlns:a16="http://schemas.microsoft.com/office/drawing/2014/main" id="{F155702B-7F13-3F6A-0C41-0E62713C9B47}"/>
              </a:ext>
            </a:extLst>
          </p:cNvPr>
          <p:cNvSpPr txBox="1"/>
          <p:nvPr/>
        </p:nvSpPr>
        <p:spPr>
          <a:xfrm>
            <a:off x="7426760" y="309906"/>
            <a:ext cx="1309800" cy="607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dirty="0">
                <a:solidFill>
                  <a:srgbClr val="FFFFFF"/>
                </a:solidFill>
              </a:rPr>
              <a:t>Disaster with minor damages</a:t>
            </a:r>
            <a:endParaRPr sz="1000" b="1" dirty="0">
              <a:solidFill>
                <a:srgbClr val="FFFFFF"/>
              </a:solidFill>
            </a:endParaRPr>
          </a:p>
        </p:txBody>
      </p:sp>
      <p:sp>
        <p:nvSpPr>
          <p:cNvPr id="11" name="Google Shape;334;p17">
            <a:extLst>
              <a:ext uri="{FF2B5EF4-FFF2-40B4-BE49-F238E27FC236}">
                <a16:creationId xmlns:a16="http://schemas.microsoft.com/office/drawing/2014/main" id="{503BF4F4-89CF-79DA-C92B-FFB37B6D418A}"/>
              </a:ext>
            </a:extLst>
          </p:cNvPr>
          <p:cNvSpPr txBox="1"/>
          <p:nvPr/>
        </p:nvSpPr>
        <p:spPr>
          <a:xfrm>
            <a:off x="7560900" y="1923556"/>
            <a:ext cx="15831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Total OCD &amp; 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2 to 4 weeks</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
        <p:nvSpPr>
          <p:cNvPr id="12" name="Google Shape;335;p17">
            <a:extLst>
              <a:ext uri="{FF2B5EF4-FFF2-40B4-BE49-F238E27FC236}">
                <a16:creationId xmlns:a16="http://schemas.microsoft.com/office/drawing/2014/main" id="{77140281-C95C-418A-ED01-05AAD49D1FE6}"/>
              </a:ext>
            </a:extLst>
          </p:cNvPr>
          <p:cNvSpPr/>
          <p:nvPr/>
        </p:nvSpPr>
        <p:spPr>
          <a:xfrm rot="3599871">
            <a:off x="1317654" y="1544474"/>
            <a:ext cx="530365" cy="804423"/>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6;p17">
            <a:extLst>
              <a:ext uri="{FF2B5EF4-FFF2-40B4-BE49-F238E27FC236}">
                <a16:creationId xmlns:a16="http://schemas.microsoft.com/office/drawing/2014/main" id="{61EA23FC-B653-34B7-B9D4-E60BC3FF8F0E}"/>
              </a:ext>
            </a:extLst>
          </p:cNvPr>
          <p:cNvSpPr/>
          <p:nvPr/>
        </p:nvSpPr>
        <p:spPr>
          <a:xfrm rot="-325021">
            <a:off x="1269542" y="1846297"/>
            <a:ext cx="349561" cy="342934"/>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7;p17">
            <a:extLst>
              <a:ext uri="{FF2B5EF4-FFF2-40B4-BE49-F238E27FC236}">
                <a16:creationId xmlns:a16="http://schemas.microsoft.com/office/drawing/2014/main" id="{2A800959-6FEA-8F85-BEA9-D661F8C6DF5E}"/>
              </a:ext>
            </a:extLst>
          </p:cNvPr>
          <p:cNvSpPr txBox="1"/>
          <p:nvPr/>
        </p:nvSpPr>
        <p:spPr>
          <a:xfrm rot="-325021">
            <a:off x="1283176" y="1872206"/>
            <a:ext cx="349561" cy="27905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1</a:t>
            </a:r>
            <a:endParaRPr b="1" u="sng">
              <a:solidFill>
                <a:schemeClr val="dk1"/>
              </a:solidFill>
            </a:endParaRPr>
          </a:p>
        </p:txBody>
      </p:sp>
      <p:cxnSp>
        <p:nvCxnSpPr>
          <p:cNvPr id="15" name="Google Shape;338;p17">
            <a:extLst>
              <a:ext uri="{FF2B5EF4-FFF2-40B4-BE49-F238E27FC236}">
                <a16:creationId xmlns:a16="http://schemas.microsoft.com/office/drawing/2014/main" id="{61685862-B473-98FF-6C3E-CEAC221B8FB5}"/>
              </a:ext>
            </a:extLst>
          </p:cNvPr>
          <p:cNvCxnSpPr/>
          <p:nvPr/>
        </p:nvCxnSpPr>
        <p:spPr>
          <a:xfrm>
            <a:off x="5729413" y="1100793"/>
            <a:ext cx="0" cy="429600"/>
          </a:xfrm>
          <a:prstGeom prst="straightConnector1">
            <a:avLst/>
          </a:prstGeom>
          <a:noFill/>
          <a:ln w="38100" cap="flat" cmpd="sng">
            <a:solidFill>
              <a:srgbClr val="FF0000"/>
            </a:solidFill>
            <a:prstDash val="solid"/>
            <a:round/>
            <a:headEnd type="none" w="med" len="med"/>
            <a:tailEnd type="none" w="med" len="med"/>
          </a:ln>
        </p:spPr>
      </p:cxnSp>
      <p:sp>
        <p:nvSpPr>
          <p:cNvPr id="16" name="Google Shape;343;p17">
            <a:extLst>
              <a:ext uri="{FF2B5EF4-FFF2-40B4-BE49-F238E27FC236}">
                <a16:creationId xmlns:a16="http://schemas.microsoft.com/office/drawing/2014/main" id="{FF1778B9-5064-9D92-3930-98CB55D103FA}"/>
              </a:ext>
            </a:extLst>
          </p:cNvPr>
          <p:cNvSpPr/>
          <p:nvPr/>
        </p:nvSpPr>
        <p:spPr>
          <a:xfrm>
            <a:off x="2172661" y="1839268"/>
            <a:ext cx="998700" cy="2790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4;p17">
            <a:extLst>
              <a:ext uri="{FF2B5EF4-FFF2-40B4-BE49-F238E27FC236}">
                <a16:creationId xmlns:a16="http://schemas.microsoft.com/office/drawing/2014/main" id="{1CEE2B51-CBF0-9EF5-D1FB-E00997EF4A6E}"/>
              </a:ext>
            </a:extLst>
          </p:cNvPr>
          <p:cNvSpPr txBox="1"/>
          <p:nvPr/>
        </p:nvSpPr>
        <p:spPr>
          <a:xfrm>
            <a:off x="2243162" y="1887968"/>
            <a:ext cx="8250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1-2 weeks</a:t>
            </a:r>
            <a:endParaRPr sz="800" b="1" dirty="0">
              <a:solidFill>
                <a:schemeClr val="lt1"/>
              </a:solidFill>
            </a:endParaRPr>
          </a:p>
        </p:txBody>
      </p:sp>
      <p:sp>
        <p:nvSpPr>
          <p:cNvPr id="18" name="Google Shape;345;p17">
            <a:extLst>
              <a:ext uri="{FF2B5EF4-FFF2-40B4-BE49-F238E27FC236}">
                <a16:creationId xmlns:a16="http://schemas.microsoft.com/office/drawing/2014/main" id="{0F37F8E1-3AF3-97D5-BED1-481BDDF13D24}"/>
              </a:ext>
            </a:extLst>
          </p:cNvPr>
          <p:cNvSpPr/>
          <p:nvPr/>
        </p:nvSpPr>
        <p:spPr>
          <a:xfrm>
            <a:off x="2172112" y="2120393"/>
            <a:ext cx="998700" cy="5316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p17">
            <a:extLst>
              <a:ext uri="{FF2B5EF4-FFF2-40B4-BE49-F238E27FC236}">
                <a16:creationId xmlns:a16="http://schemas.microsoft.com/office/drawing/2014/main" id="{881DA41A-E7D5-253C-322B-D168D5DCF576}"/>
              </a:ext>
            </a:extLst>
          </p:cNvPr>
          <p:cNvSpPr txBox="1"/>
          <p:nvPr/>
        </p:nvSpPr>
        <p:spPr>
          <a:xfrm>
            <a:off x="2172112" y="2138568"/>
            <a:ext cx="998700" cy="5123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tx1"/>
                </a:solidFill>
              </a:rPr>
              <a:t>RPVET</a:t>
            </a:r>
            <a:r>
              <a:rPr lang="en" sz="800" b="1" dirty="0">
                <a:solidFill>
                  <a:srgbClr val="FF0000"/>
                </a:solidFill>
              </a:rPr>
              <a:t> </a:t>
            </a:r>
            <a:r>
              <a:rPr lang="en" sz="700" b="1" dirty="0">
                <a:solidFill>
                  <a:schemeClr val="dk1"/>
                </a:solidFill>
              </a:rPr>
              <a:t>A</a:t>
            </a:r>
            <a:r>
              <a:rPr lang="en" sz="700" dirty="0">
                <a:solidFill>
                  <a:schemeClr val="dk1"/>
                </a:solidFill>
              </a:rPr>
              <a:t>ctual Inspection.</a:t>
            </a:r>
            <a:endParaRPr sz="700" dirty="0">
              <a:solidFill>
                <a:schemeClr val="dk1"/>
              </a:solidFill>
            </a:endParaRPr>
          </a:p>
          <a:p>
            <a:pPr marL="0" lvl="0" indent="0" algn="ctr" rtl="0">
              <a:spcBef>
                <a:spcPts val="0"/>
              </a:spcBef>
              <a:spcAft>
                <a:spcPts val="0"/>
              </a:spcAft>
              <a:buNone/>
            </a:pPr>
            <a:r>
              <a:rPr lang="en" sz="700" dirty="0">
                <a:solidFill>
                  <a:schemeClr val="dk1"/>
                </a:solidFill>
              </a:rPr>
              <a:t>Determination of LGU Capacity</a:t>
            </a:r>
            <a:endParaRPr sz="700" dirty="0">
              <a:solidFill>
                <a:schemeClr val="dk1"/>
              </a:solidFill>
            </a:endParaRPr>
          </a:p>
        </p:txBody>
      </p:sp>
      <p:sp>
        <p:nvSpPr>
          <p:cNvPr id="20" name="Google Shape;347;p17">
            <a:extLst>
              <a:ext uri="{FF2B5EF4-FFF2-40B4-BE49-F238E27FC236}">
                <a16:creationId xmlns:a16="http://schemas.microsoft.com/office/drawing/2014/main" id="{B090ED6B-476E-0B18-E015-B51B2B9F5F3E}"/>
              </a:ext>
            </a:extLst>
          </p:cNvPr>
          <p:cNvSpPr/>
          <p:nvPr/>
        </p:nvSpPr>
        <p:spPr>
          <a:xfrm>
            <a:off x="3223538" y="1446068"/>
            <a:ext cx="918600" cy="2790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8;p17">
            <a:extLst>
              <a:ext uri="{FF2B5EF4-FFF2-40B4-BE49-F238E27FC236}">
                <a16:creationId xmlns:a16="http://schemas.microsoft.com/office/drawing/2014/main" id="{C2B2F692-F849-5055-C001-3CAB0C31BBCC}"/>
              </a:ext>
            </a:extLst>
          </p:cNvPr>
          <p:cNvSpPr txBox="1"/>
          <p:nvPr/>
        </p:nvSpPr>
        <p:spPr>
          <a:xfrm>
            <a:off x="3294038" y="1494743"/>
            <a:ext cx="8250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3 working days</a:t>
            </a:r>
            <a:endParaRPr sz="800" b="1">
              <a:solidFill>
                <a:schemeClr val="lt1"/>
              </a:solidFill>
            </a:endParaRPr>
          </a:p>
        </p:txBody>
      </p:sp>
      <p:sp>
        <p:nvSpPr>
          <p:cNvPr id="22" name="Google Shape;349;p17">
            <a:extLst>
              <a:ext uri="{FF2B5EF4-FFF2-40B4-BE49-F238E27FC236}">
                <a16:creationId xmlns:a16="http://schemas.microsoft.com/office/drawing/2014/main" id="{87B5938E-AA8D-4DAE-A4B9-93325E83E8D1}"/>
              </a:ext>
            </a:extLst>
          </p:cNvPr>
          <p:cNvSpPr/>
          <p:nvPr/>
        </p:nvSpPr>
        <p:spPr>
          <a:xfrm>
            <a:off x="3222988" y="1727193"/>
            <a:ext cx="918600" cy="5316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0;p17">
            <a:extLst>
              <a:ext uri="{FF2B5EF4-FFF2-40B4-BE49-F238E27FC236}">
                <a16:creationId xmlns:a16="http://schemas.microsoft.com/office/drawing/2014/main" id="{840DD08D-9551-ECAC-23DB-1AF49F45A2C7}"/>
              </a:ext>
            </a:extLst>
          </p:cNvPr>
          <p:cNvSpPr txBox="1"/>
          <p:nvPr/>
        </p:nvSpPr>
        <p:spPr>
          <a:xfrm>
            <a:off x="3200361" y="1727168"/>
            <a:ext cx="918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u="sng" dirty="0">
                <a:solidFill>
                  <a:schemeClr val="tx1"/>
                </a:solidFill>
              </a:rPr>
              <a:t>RDRRMC</a:t>
            </a:r>
          </a:p>
          <a:p>
            <a:pPr marL="0" lvl="0" indent="0" algn="ctr" rtl="0">
              <a:spcBef>
                <a:spcPts val="0"/>
              </a:spcBef>
              <a:spcAft>
                <a:spcPts val="0"/>
              </a:spcAft>
              <a:buNone/>
            </a:pPr>
            <a:endParaRPr sz="800" b="1" u="sng" dirty="0">
              <a:solidFill>
                <a:schemeClr val="tx1"/>
              </a:solidFill>
            </a:endParaRPr>
          </a:p>
          <a:p>
            <a:pPr marL="0" lvl="0" indent="0" algn="ctr" rtl="0">
              <a:spcBef>
                <a:spcPts val="0"/>
              </a:spcBef>
              <a:spcAft>
                <a:spcPts val="0"/>
              </a:spcAft>
              <a:buNone/>
            </a:pPr>
            <a:r>
              <a:rPr lang="en" sz="800" dirty="0">
                <a:solidFill>
                  <a:schemeClr val="dk1"/>
                </a:solidFill>
              </a:rPr>
              <a:t>Endorses priority list</a:t>
            </a:r>
            <a:endParaRPr sz="800" dirty="0">
              <a:solidFill>
                <a:schemeClr val="dk1"/>
              </a:solidFill>
            </a:endParaRPr>
          </a:p>
        </p:txBody>
      </p:sp>
      <p:sp>
        <p:nvSpPr>
          <p:cNvPr id="24" name="Google Shape;351;p17">
            <a:extLst>
              <a:ext uri="{FF2B5EF4-FFF2-40B4-BE49-F238E27FC236}">
                <a16:creationId xmlns:a16="http://schemas.microsoft.com/office/drawing/2014/main" id="{F20D433D-0C3B-2B8C-4208-786983AD4735}"/>
              </a:ext>
            </a:extLst>
          </p:cNvPr>
          <p:cNvSpPr/>
          <p:nvPr/>
        </p:nvSpPr>
        <p:spPr>
          <a:xfrm>
            <a:off x="4183825" y="649718"/>
            <a:ext cx="1364400" cy="2790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2;p17">
            <a:extLst>
              <a:ext uri="{FF2B5EF4-FFF2-40B4-BE49-F238E27FC236}">
                <a16:creationId xmlns:a16="http://schemas.microsoft.com/office/drawing/2014/main" id="{BE01C8FE-6174-7C63-4BC5-079AFAE1170A}"/>
              </a:ext>
            </a:extLst>
          </p:cNvPr>
          <p:cNvSpPr txBox="1"/>
          <p:nvPr/>
        </p:nvSpPr>
        <p:spPr>
          <a:xfrm>
            <a:off x="4131675" y="613506"/>
            <a:ext cx="1467600" cy="29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lt1"/>
                </a:solidFill>
              </a:rPr>
              <a:t>1 to 3 months</a:t>
            </a:r>
            <a:endParaRPr sz="800" b="1" dirty="0">
              <a:solidFill>
                <a:schemeClr val="lt1"/>
              </a:solidFill>
            </a:endParaRPr>
          </a:p>
        </p:txBody>
      </p:sp>
      <p:sp>
        <p:nvSpPr>
          <p:cNvPr id="26" name="Google Shape;353;p17">
            <a:extLst>
              <a:ext uri="{FF2B5EF4-FFF2-40B4-BE49-F238E27FC236}">
                <a16:creationId xmlns:a16="http://schemas.microsoft.com/office/drawing/2014/main" id="{F0AAB04D-4064-F1FC-6B30-BE4DEFDF0FBF}"/>
              </a:ext>
            </a:extLst>
          </p:cNvPr>
          <p:cNvSpPr/>
          <p:nvPr/>
        </p:nvSpPr>
        <p:spPr>
          <a:xfrm>
            <a:off x="4183275" y="930843"/>
            <a:ext cx="1364400" cy="7695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54;p17">
            <a:extLst>
              <a:ext uri="{FF2B5EF4-FFF2-40B4-BE49-F238E27FC236}">
                <a16:creationId xmlns:a16="http://schemas.microsoft.com/office/drawing/2014/main" id="{AA20ACF6-BE89-DB56-E502-262ABAC95A11}"/>
              </a:ext>
            </a:extLst>
          </p:cNvPr>
          <p:cNvSpPr txBox="1"/>
          <p:nvPr/>
        </p:nvSpPr>
        <p:spPr>
          <a:xfrm>
            <a:off x="4041775" y="1032593"/>
            <a:ext cx="15831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chemeClr val="dk1"/>
                </a:solidFill>
              </a:rPr>
              <a:t>Requesting Party</a:t>
            </a:r>
            <a:r>
              <a:rPr lang="en" sz="800" b="1" dirty="0">
                <a:solidFill>
                  <a:srgbClr val="FF0000"/>
                </a:solidFill>
              </a:rPr>
              <a:t> (NGAs, **LGUs) </a:t>
            </a:r>
            <a:r>
              <a:rPr lang="en" sz="800" b="1" dirty="0">
                <a:solidFill>
                  <a:schemeClr val="dk1"/>
                </a:solidFill>
              </a:rPr>
              <a:t>Submission of proposal w/ complete documentary requirements</a:t>
            </a:r>
            <a:endParaRPr sz="800" b="1" u="sng" dirty="0">
              <a:solidFill>
                <a:schemeClr val="dk1"/>
              </a:solidFill>
            </a:endParaRPr>
          </a:p>
        </p:txBody>
      </p:sp>
      <p:sp>
        <p:nvSpPr>
          <p:cNvPr id="28" name="Google Shape;355;p17">
            <a:extLst>
              <a:ext uri="{FF2B5EF4-FFF2-40B4-BE49-F238E27FC236}">
                <a16:creationId xmlns:a16="http://schemas.microsoft.com/office/drawing/2014/main" id="{90329D7A-1B64-9684-9D7B-979837F2E594}"/>
              </a:ext>
            </a:extLst>
          </p:cNvPr>
          <p:cNvSpPr/>
          <p:nvPr/>
        </p:nvSpPr>
        <p:spPr>
          <a:xfrm rot="5399128">
            <a:off x="5785525" y="366093"/>
            <a:ext cx="1183200" cy="945000"/>
          </a:xfrm>
          <a:prstGeom prst="bentArrow">
            <a:avLst>
              <a:gd name="adj1" fmla="val 25000"/>
              <a:gd name="adj2" fmla="val 22079"/>
              <a:gd name="adj3" fmla="val 25000"/>
              <a:gd name="adj4" fmla="val 49006"/>
            </a:avLst>
          </a:prstGeom>
          <a:solidFill>
            <a:srgbClr val="ED7D3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6;p17">
            <a:extLst>
              <a:ext uri="{FF2B5EF4-FFF2-40B4-BE49-F238E27FC236}">
                <a16:creationId xmlns:a16="http://schemas.microsoft.com/office/drawing/2014/main" id="{7BA63AD9-6706-970D-FBC1-AE5F7C958DFD}"/>
              </a:ext>
            </a:extLst>
          </p:cNvPr>
          <p:cNvSpPr/>
          <p:nvPr/>
        </p:nvSpPr>
        <p:spPr>
          <a:xfrm rot="10800000">
            <a:off x="6077702" y="2214456"/>
            <a:ext cx="11220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7;p17">
            <a:extLst>
              <a:ext uri="{FF2B5EF4-FFF2-40B4-BE49-F238E27FC236}">
                <a16:creationId xmlns:a16="http://schemas.microsoft.com/office/drawing/2014/main" id="{4587B6C9-BEF3-A552-0D59-80AE2F903111}"/>
              </a:ext>
            </a:extLst>
          </p:cNvPr>
          <p:cNvSpPr txBox="1"/>
          <p:nvPr/>
        </p:nvSpPr>
        <p:spPr>
          <a:xfrm rot="973">
            <a:off x="6115836" y="2256879"/>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31" name="Google Shape;358;p17">
            <a:extLst>
              <a:ext uri="{FF2B5EF4-FFF2-40B4-BE49-F238E27FC236}">
                <a16:creationId xmlns:a16="http://schemas.microsoft.com/office/drawing/2014/main" id="{B095C5FA-1702-0C12-C90A-0AEE221CFA9D}"/>
              </a:ext>
            </a:extLst>
          </p:cNvPr>
          <p:cNvSpPr/>
          <p:nvPr/>
        </p:nvSpPr>
        <p:spPr>
          <a:xfrm rot="10800000">
            <a:off x="6077725" y="1453306"/>
            <a:ext cx="1135800" cy="76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9;p17">
            <a:extLst>
              <a:ext uri="{FF2B5EF4-FFF2-40B4-BE49-F238E27FC236}">
                <a16:creationId xmlns:a16="http://schemas.microsoft.com/office/drawing/2014/main" id="{E0AF99F8-1F86-2A53-1529-086F903B5B6F}"/>
              </a:ext>
            </a:extLst>
          </p:cNvPr>
          <p:cNvSpPr txBox="1"/>
          <p:nvPr/>
        </p:nvSpPr>
        <p:spPr>
          <a:xfrm>
            <a:off x="6115075" y="1536056"/>
            <a:ext cx="1122000" cy="61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chemeClr val="lt1"/>
                </a:solidFill>
              </a:rPr>
              <a:t>OCD RO reviews, recommend, endorse to NDRRMC thru OCD CO</a:t>
            </a:r>
            <a:endParaRPr sz="800" b="1" dirty="0">
              <a:solidFill>
                <a:schemeClr val="lt1"/>
              </a:solidFill>
            </a:endParaRPr>
          </a:p>
        </p:txBody>
      </p:sp>
      <p:sp>
        <p:nvSpPr>
          <p:cNvPr id="33" name="Google Shape;367;p17">
            <a:extLst>
              <a:ext uri="{FF2B5EF4-FFF2-40B4-BE49-F238E27FC236}">
                <a16:creationId xmlns:a16="http://schemas.microsoft.com/office/drawing/2014/main" id="{635BF5C8-A007-F66E-5D17-ACCE6579B4CB}"/>
              </a:ext>
            </a:extLst>
          </p:cNvPr>
          <p:cNvSpPr/>
          <p:nvPr/>
        </p:nvSpPr>
        <p:spPr>
          <a:xfrm rot="3599871">
            <a:off x="2457196" y="997581"/>
            <a:ext cx="530365" cy="804423"/>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8;p17">
            <a:extLst>
              <a:ext uri="{FF2B5EF4-FFF2-40B4-BE49-F238E27FC236}">
                <a16:creationId xmlns:a16="http://schemas.microsoft.com/office/drawing/2014/main" id="{E1A1E2B8-4B9A-8571-DC5C-9B12BE0DAEC7}"/>
              </a:ext>
            </a:extLst>
          </p:cNvPr>
          <p:cNvSpPr/>
          <p:nvPr/>
        </p:nvSpPr>
        <p:spPr>
          <a:xfrm rot="-325021">
            <a:off x="2463888" y="1254004"/>
            <a:ext cx="349561" cy="342934"/>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9;p17">
            <a:extLst>
              <a:ext uri="{FF2B5EF4-FFF2-40B4-BE49-F238E27FC236}">
                <a16:creationId xmlns:a16="http://schemas.microsoft.com/office/drawing/2014/main" id="{7CDAB6B3-1B30-FE18-1E93-7985E284483E}"/>
              </a:ext>
            </a:extLst>
          </p:cNvPr>
          <p:cNvSpPr txBox="1"/>
          <p:nvPr/>
        </p:nvSpPr>
        <p:spPr>
          <a:xfrm rot="-325021">
            <a:off x="2465695" y="1304768"/>
            <a:ext cx="349561" cy="27905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2</a:t>
            </a:r>
            <a:endParaRPr b="1" dirty="0">
              <a:solidFill>
                <a:schemeClr val="dk1"/>
              </a:solidFill>
            </a:endParaRPr>
          </a:p>
        </p:txBody>
      </p:sp>
      <p:sp>
        <p:nvSpPr>
          <p:cNvPr id="36" name="Google Shape;370;p17">
            <a:extLst>
              <a:ext uri="{FF2B5EF4-FFF2-40B4-BE49-F238E27FC236}">
                <a16:creationId xmlns:a16="http://schemas.microsoft.com/office/drawing/2014/main" id="{15D7FF10-9D28-9F82-94A7-DA9B059C0ACF}"/>
              </a:ext>
            </a:extLst>
          </p:cNvPr>
          <p:cNvSpPr/>
          <p:nvPr/>
        </p:nvSpPr>
        <p:spPr>
          <a:xfrm rot="3688650">
            <a:off x="3364258" y="506170"/>
            <a:ext cx="530258" cy="804113"/>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1;p17">
            <a:extLst>
              <a:ext uri="{FF2B5EF4-FFF2-40B4-BE49-F238E27FC236}">
                <a16:creationId xmlns:a16="http://schemas.microsoft.com/office/drawing/2014/main" id="{C1800092-946B-26D0-20D1-EB330617F1CD}"/>
              </a:ext>
            </a:extLst>
          </p:cNvPr>
          <p:cNvSpPr/>
          <p:nvPr/>
        </p:nvSpPr>
        <p:spPr>
          <a:xfrm rot="-938080">
            <a:off x="3376741" y="776974"/>
            <a:ext cx="349533" cy="342981"/>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2;p17">
            <a:extLst>
              <a:ext uri="{FF2B5EF4-FFF2-40B4-BE49-F238E27FC236}">
                <a16:creationId xmlns:a16="http://schemas.microsoft.com/office/drawing/2014/main" id="{E09646CD-33AB-4C37-4D8F-02A3C1C48FCF}"/>
              </a:ext>
            </a:extLst>
          </p:cNvPr>
          <p:cNvSpPr txBox="1"/>
          <p:nvPr/>
        </p:nvSpPr>
        <p:spPr>
          <a:xfrm rot="-396383">
            <a:off x="3381931" y="826946"/>
            <a:ext cx="349420" cy="27935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3</a:t>
            </a:r>
            <a:endParaRPr b="1" dirty="0">
              <a:solidFill>
                <a:schemeClr val="dk1"/>
              </a:solidFill>
            </a:endParaRPr>
          </a:p>
        </p:txBody>
      </p:sp>
      <p:cxnSp>
        <p:nvCxnSpPr>
          <p:cNvPr id="39" name="Google Shape;373;p17">
            <a:extLst>
              <a:ext uri="{FF2B5EF4-FFF2-40B4-BE49-F238E27FC236}">
                <a16:creationId xmlns:a16="http://schemas.microsoft.com/office/drawing/2014/main" id="{34D23EEA-F5C5-ADDA-9DBE-758A8371155F}"/>
              </a:ext>
            </a:extLst>
          </p:cNvPr>
          <p:cNvCxnSpPr/>
          <p:nvPr/>
        </p:nvCxnSpPr>
        <p:spPr>
          <a:xfrm flipH="1">
            <a:off x="836084" y="3606980"/>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0" name="Google Shape;374;p17">
            <a:extLst>
              <a:ext uri="{FF2B5EF4-FFF2-40B4-BE49-F238E27FC236}">
                <a16:creationId xmlns:a16="http://schemas.microsoft.com/office/drawing/2014/main" id="{D9AA3B86-9D0B-7E02-0AE2-29BF13B80F66}"/>
              </a:ext>
            </a:extLst>
          </p:cNvPr>
          <p:cNvCxnSpPr/>
          <p:nvPr/>
        </p:nvCxnSpPr>
        <p:spPr>
          <a:xfrm flipH="1">
            <a:off x="1363775" y="33852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1" name="Google Shape;375;p17">
            <a:extLst>
              <a:ext uri="{FF2B5EF4-FFF2-40B4-BE49-F238E27FC236}">
                <a16:creationId xmlns:a16="http://schemas.microsoft.com/office/drawing/2014/main" id="{D8DEF90C-5C57-48CC-5922-B5C8268A6465}"/>
              </a:ext>
            </a:extLst>
          </p:cNvPr>
          <p:cNvCxnSpPr/>
          <p:nvPr/>
        </p:nvCxnSpPr>
        <p:spPr>
          <a:xfrm flipH="1">
            <a:off x="1897175" y="31566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2" name="Google Shape;376;p17">
            <a:extLst>
              <a:ext uri="{FF2B5EF4-FFF2-40B4-BE49-F238E27FC236}">
                <a16:creationId xmlns:a16="http://schemas.microsoft.com/office/drawing/2014/main" id="{78D3FDC8-D4E9-8B7D-5832-CEB599869F11}"/>
              </a:ext>
            </a:extLst>
          </p:cNvPr>
          <p:cNvCxnSpPr/>
          <p:nvPr/>
        </p:nvCxnSpPr>
        <p:spPr>
          <a:xfrm flipH="1">
            <a:off x="2430575" y="29280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3" name="Google Shape;377;p17">
            <a:extLst>
              <a:ext uri="{FF2B5EF4-FFF2-40B4-BE49-F238E27FC236}">
                <a16:creationId xmlns:a16="http://schemas.microsoft.com/office/drawing/2014/main" id="{8034365F-D750-4A7C-5852-395420ABC07B}"/>
              </a:ext>
            </a:extLst>
          </p:cNvPr>
          <p:cNvCxnSpPr/>
          <p:nvPr/>
        </p:nvCxnSpPr>
        <p:spPr>
          <a:xfrm flipH="1">
            <a:off x="2963975" y="26994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4" name="Google Shape;378;p17">
            <a:extLst>
              <a:ext uri="{FF2B5EF4-FFF2-40B4-BE49-F238E27FC236}">
                <a16:creationId xmlns:a16="http://schemas.microsoft.com/office/drawing/2014/main" id="{3B57919D-E07C-40F1-D796-C49ADBE001B8}"/>
              </a:ext>
            </a:extLst>
          </p:cNvPr>
          <p:cNvCxnSpPr/>
          <p:nvPr/>
        </p:nvCxnSpPr>
        <p:spPr>
          <a:xfrm flipH="1">
            <a:off x="3497375" y="24708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5" name="Google Shape;379;p17">
            <a:extLst>
              <a:ext uri="{FF2B5EF4-FFF2-40B4-BE49-F238E27FC236}">
                <a16:creationId xmlns:a16="http://schemas.microsoft.com/office/drawing/2014/main" id="{84CD0F37-73F7-766B-9EED-7EF9644A9F33}"/>
              </a:ext>
            </a:extLst>
          </p:cNvPr>
          <p:cNvCxnSpPr/>
          <p:nvPr/>
        </p:nvCxnSpPr>
        <p:spPr>
          <a:xfrm flipH="1">
            <a:off x="4030775" y="2242293"/>
            <a:ext cx="434700" cy="180000"/>
          </a:xfrm>
          <a:prstGeom prst="straightConnector1">
            <a:avLst/>
          </a:prstGeom>
          <a:noFill/>
          <a:ln w="38100" cap="flat" cmpd="sng">
            <a:solidFill>
              <a:srgbClr val="FF0000"/>
            </a:solidFill>
            <a:prstDash val="solid"/>
            <a:round/>
            <a:headEnd type="none" w="med" len="med"/>
            <a:tailEnd type="none" w="med" len="med"/>
          </a:ln>
        </p:spPr>
      </p:cxnSp>
      <p:cxnSp>
        <p:nvCxnSpPr>
          <p:cNvPr id="46" name="Google Shape;380;p17">
            <a:extLst>
              <a:ext uri="{FF2B5EF4-FFF2-40B4-BE49-F238E27FC236}">
                <a16:creationId xmlns:a16="http://schemas.microsoft.com/office/drawing/2014/main" id="{0F5D3262-6477-9DA6-043A-8ECC06EF0164}"/>
              </a:ext>
            </a:extLst>
          </p:cNvPr>
          <p:cNvCxnSpPr/>
          <p:nvPr/>
        </p:nvCxnSpPr>
        <p:spPr>
          <a:xfrm flipH="1">
            <a:off x="5097575" y="1785093"/>
            <a:ext cx="434700" cy="180000"/>
          </a:xfrm>
          <a:prstGeom prst="straightConnector1">
            <a:avLst/>
          </a:prstGeom>
          <a:noFill/>
          <a:ln w="38100" cap="flat" cmpd="sng">
            <a:solidFill>
              <a:srgbClr val="FF0000"/>
            </a:solidFill>
            <a:prstDash val="solid"/>
            <a:round/>
            <a:headEnd type="none" w="med" len="med"/>
            <a:tailEnd type="none" w="med" len="med"/>
          </a:ln>
        </p:spPr>
      </p:cxnSp>
      <p:sp>
        <p:nvSpPr>
          <p:cNvPr id="47" name="Google Shape;389;p17">
            <a:extLst>
              <a:ext uri="{FF2B5EF4-FFF2-40B4-BE49-F238E27FC236}">
                <a16:creationId xmlns:a16="http://schemas.microsoft.com/office/drawing/2014/main" id="{0145E072-93B5-ECC3-20C2-33CFB11A087C}"/>
              </a:ext>
            </a:extLst>
          </p:cNvPr>
          <p:cNvSpPr/>
          <p:nvPr/>
        </p:nvSpPr>
        <p:spPr>
          <a:xfrm rot="-7570637">
            <a:off x="2834142" y="3002937"/>
            <a:ext cx="531099" cy="817921"/>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0;p17">
            <a:extLst>
              <a:ext uri="{FF2B5EF4-FFF2-40B4-BE49-F238E27FC236}">
                <a16:creationId xmlns:a16="http://schemas.microsoft.com/office/drawing/2014/main" id="{13B80398-4D28-31EB-E987-D7FE01CFAF53}"/>
              </a:ext>
            </a:extLst>
          </p:cNvPr>
          <p:cNvSpPr/>
          <p:nvPr/>
        </p:nvSpPr>
        <p:spPr>
          <a:xfrm rot="479873">
            <a:off x="2928296" y="3213847"/>
            <a:ext cx="349298" cy="342892"/>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1;p17">
            <a:extLst>
              <a:ext uri="{FF2B5EF4-FFF2-40B4-BE49-F238E27FC236}">
                <a16:creationId xmlns:a16="http://schemas.microsoft.com/office/drawing/2014/main" id="{FFBEDA0D-BF44-721A-1F16-C85B122AC961}"/>
              </a:ext>
            </a:extLst>
          </p:cNvPr>
          <p:cNvSpPr txBox="1"/>
          <p:nvPr/>
        </p:nvSpPr>
        <p:spPr>
          <a:xfrm rot="-5907">
            <a:off x="2936573" y="3232714"/>
            <a:ext cx="349201"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8</a:t>
            </a:r>
            <a:endParaRPr b="1" dirty="0">
              <a:solidFill>
                <a:schemeClr val="dk1"/>
              </a:solidFill>
            </a:endParaRPr>
          </a:p>
        </p:txBody>
      </p:sp>
      <p:sp>
        <p:nvSpPr>
          <p:cNvPr id="50" name="Google Shape;393;p17">
            <a:extLst>
              <a:ext uri="{FF2B5EF4-FFF2-40B4-BE49-F238E27FC236}">
                <a16:creationId xmlns:a16="http://schemas.microsoft.com/office/drawing/2014/main" id="{C745C97F-BFC5-A957-2BB8-88E8FDE3D939}"/>
              </a:ext>
            </a:extLst>
          </p:cNvPr>
          <p:cNvSpPr/>
          <p:nvPr/>
        </p:nvSpPr>
        <p:spPr>
          <a:xfrm rot="4369547">
            <a:off x="4495433" y="-121638"/>
            <a:ext cx="530347" cy="804201"/>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4;p17">
            <a:extLst>
              <a:ext uri="{FF2B5EF4-FFF2-40B4-BE49-F238E27FC236}">
                <a16:creationId xmlns:a16="http://schemas.microsoft.com/office/drawing/2014/main" id="{9788388B-C922-7167-D504-8D3391E17966}"/>
              </a:ext>
            </a:extLst>
          </p:cNvPr>
          <p:cNvSpPr/>
          <p:nvPr/>
        </p:nvSpPr>
        <p:spPr>
          <a:xfrm rot="-938080">
            <a:off x="4508091" y="149199"/>
            <a:ext cx="349533" cy="342981"/>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95;p17">
            <a:extLst>
              <a:ext uri="{FF2B5EF4-FFF2-40B4-BE49-F238E27FC236}">
                <a16:creationId xmlns:a16="http://schemas.microsoft.com/office/drawing/2014/main" id="{6B324108-56B5-B6E4-1602-E1C834DDFF7C}"/>
              </a:ext>
            </a:extLst>
          </p:cNvPr>
          <p:cNvSpPr txBox="1"/>
          <p:nvPr/>
        </p:nvSpPr>
        <p:spPr>
          <a:xfrm rot="-396383">
            <a:off x="4513281" y="199171"/>
            <a:ext cx="349420" cy="27935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4</a:t>
            </a:r>
            <a:endParaRPr b="1" u="sng" dirty="0">
              <a:solidFill>
                <a:schemeClr val="dk1"/>
              </a:solidFill>
            </a:endParaRPr>
          </a:p>
        </p:txBody>
      </p:sp>
      <p:sp>
        <p:nvSpPr>
          <p:cNvPr id="53" name="Google Shape;396;p17">
            <a:extLst>
              <a:ext uri="{FF2B5EF4-FFF2-40B4-BE49-F238E27FC236}">
                <a16:creationId xmlns:a16="http://schemas.microsoft.com/office/drawing/2014/main" id="{95C242CA-DD20-AD9D-06D3-E94AC5844410}"/>
              </a:ext>
            </a:extLst>
          </p:cNvPr>
          <p:cNvSpPr/>
          <p:nvPr/>
        </p:nvSpPr>
        <p:spPr>
          <a:xfrm rot="-7570637">
            <a:off x="3781001" y="2583782"/>
            <a:ext cx="531099" cy="817921"/>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97;p17">
            <a:extLst>
              <a:ext uri="{FF2B5EF4-FFF2-40B4-BE49-F238E27FC236}">
                <a16:creationId xmlns:a16="http://schemas.microsoft.com/office/drawing/2014/main" id="{E7B2F765-43DD-6892-569A-744215DAE4C3}"/>
              </a:ext>
            </a:extLst>
          </p:cNvPr>
          <p:cNvSpPr/>
          <p:nvPr/>
        </p:nvSpPr>
        <p:spPr>
          <a:xfrm rot="479873">
            <a:off x="3992794" y="2711541"/>
            <a:ext cx="349298" cy="342892"/>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98;p17">
            <a:extLst>
              <a:ext uri="{FF2B5EF4-FFF2-40B4-BE49-F238E27FC236}">
                <a16:creationId xmlns:a16="http://schemas.microsoft.com/office/drawing/2014/main" id="{E580A21F-C7BF-5628-4B26-0527F5B13AF1}"/>
              </a:ext>
            </a:extLst>
          </p:cNvPr>
          <p:cNvSpPr txBox="1"/>
          <p:nvPr/>
        </p:nvSpPr>
        <p:spPr>
          <a:xfrm rot="-5907">
            <a:off x="3992815" y="2743290"/>
            <a:ext cx="349201"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rPr>
              <a:t>7</a:t>
            </a:r>
            <a:endParaRPr b="1" u="sng" dirty="0">
              <a:solidFill>
                <a:schemeClr val="dk1"/>
              </a:solidFill>
            </a:endParaRPr>
          </a:p>
        </p:txBody>
      </p:sp>
      <p:sp>
        <p:nvSpPr>
          <p:cNvPr id="56" name="Google Shape;399;p17">
            <a:extLst>
              <a:ext uri="{FF2B5EF4-FFF2-40B4-BE49-F238E27FC236}">
                <a16:creationId xmlns:a16="http://schemas.microsoft.com/office/drawing/2014/main" id="{2148384D-30DC-C82C-6DB6-7E8FD97FFC3A}"/>
              </a:ext>
            </a:extLst>
          </p:cNvPr>
          <p:cNvSpPr/>
          <p:nvPr/>
        </p:nvSpPr>
        <p:spPr>
          <a:xfrm rot="-7570637">
            <a:off x="5280876" y="1702857"/>
            <a:ext cx="531099" cy="817921"/>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0;p17">
            <a:extLst>
              <a:ext uri="{FF2B5EF4-FFF2-40B4-BE49-F238E27FC236}">
                <a16:creationId xmlns:a16="http://schemas.microsoft.com/office/drawing/2014/main" id="{D17A2B33-3DCD-3D4F-0A4B-7EF89D207BB1}"/>
              </a:ext>
            </a:extLst>
          </p:cNvPr>
          <p:cNvSpPr/>
          <p:nvPr/>
        </p:nvSpPr>
        <p:spPr>
          <a:xfrm rot="479873">
            <a:off x="5492669" y="1830616"/>
            <a:ext cx="349298" cy="342892"/>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1;p17">
            <a:extLst>
              <a:ext uri="{FF2B5EF4-FFF2-40B4-BE49-F238E27FC236}">
                <a16:creationId xmlns:a16="http://schemas.microsoft.com/office/drawing/2014/main" id="{AD4F411D-03F6-D3B4-0533-24B592EDAA5B}"/>
              </a:ext>
            </a:extLst>
          </p:cNvPr>
          <p:cNvSpPr txBox="1"/>
          <p:nvPr/>
        </p:nvSpPr>
        <p:spPr>
          <a:xfrm rot="-5907">
            <a:off x="5492690" y="1862365"/>
            <a:ext cx="349201"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PH" b="1" dirty="0">
                <a:solidFill>
                  <a:schemeClr val="dk1"/>
                </a:solidFill>
              </a:rPr>
              <a:t>6</a:t>
            </a:r>
            <a:endParaRPr b="1" dirty="0">
              <a:solidFill>
                <a:schemeClr val="dk1"/>
              </a:solidFill>
            </a:endParaRPr>
          </a:p>
        </p:txBody>
      </p:sp>
      <p:cxnSp>
        <p:nvCxnSpPr>
          <p:cNvPr id="59" name="Google Shape;402;p17">
            <a:extLst>
              <a:ext uri="{FF2B5EF4-FFF2-40B4-BE49-F238E27FC236}">
                <a16:creationId xmlns:a16="http://schemas.microsoft.com/office/drawing/2014/main" id="{8177E4D3-B910-BDE6-9185-BC3B23D4FF6E}"/>
              </a:ext>
            </a:extLst>
          </p:cNvPr>
          <p:cNvCxnSpPr/>
          <p:nvPr/>
        </p:nvCxnSpPr>
        <p:spPr>
          <a:xfrm flipH="1">
            <a:off x="4564175" y="2013693"/>
            <a:ext cx="434700" cy="180000"/>
          </a:xfrm>
          <a:prstGeom prst="straightConnector1">
            <a:avLst/>
          </a:prstGeom>
          <a:noFill/>
          <a:ln w="38100" cap="flat" cmpd="sng">
            <a:solidFill>
              <a:srgbClr val="FF0000"/>
            </a:solidFill>
            <a:prstDash val="solid"/>
            <a:round/>
            <a:headEnd type="none" w="med" len="med"/>
            <a:tailEnd type="none" w="med" len="med"/>
          </a:ln>
        </p:spPr>
      </p:cxnSp>
      <p:sp>
        <p:nvSpPr>
          <p:cNvPr id="60" name="Google Shape;403;p17">
            <a:extLst>
              <a:ext uri="{FF2B5EF4-FFF2-40B4-BE49-F238E27FC236}">
                <a16:creationId xmlns:a16="http://schemas.microsoft.com/office/drawing/2014/main" id="{EC3A27D3-C7A1-7E31-80E6-0CF21DDF8290}"/>
              </a:ext>
            </a:extLst>
          </p:cNvPr>
          <p:cNvSpPr/>
          <p:nvPr/>
        </p:nvSpPr>
        <p:spPr>
          <a:xfrm rot="479873">
            <a:off x="6464056" y="667141"/>
            <a:ext cx="349298" cy="342892"/>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4;p17">
            <a:extLst>
              <a:ext uri="{FF2B5EF4-FFF2-40B4-BE49-F238E27FC236}">
                <a16:creationId xmlns:a16="http://schemas.microsoft.com/office/drawing/2014/main" id="{0C69ADAD-405C-CD45-84F3-30F94E400C07}"/>
              </a:ext>
            </a:extLst>
          </p:cNvPr>
          <p:cNvSpPr txBox="1"/>
          <p:nvPr/>
        </p:nvSpPr>
        <p:spPr>
          <a:xfrm rot="-5907">
            <a:off x="6464078" y="698890"/>
            <a:ext cx="349201"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PH" b="1" dirty="0">
                <a:solidFill>
                  <a:schemeClr val="dk1"/>
                </a:solidFill>
              </a:rPr>
              <a:t>5</a:t>
            </a:r>
            <a:endParaRPr b="1" dirty="0">
              <a:solidFill>
                <a:schemeClr val="dk1"/>
              </a:solidFill>
            </a:endParaRPr>
          </a:p>
        </p:txBody>
      </p:sp>
      <p:sp>
        <p:nvSpPr>
          <p:cNvPr id="62" name="Google Shape;138;p14">
            <a:extLst>
              <a:ext uri="{FF2B5EF4-FFF2-40B4-BE49-F238E27FC236}">
                <a16:creationId xmlns:a16="http://schemas.microsoft.com/office/drawing/2014/main" id="{3D87CF79-6393-B528-AED2-2C49B36B122C}"/>
              </a:ext>
            </a:extLst>
          </p:cNvPr>
          <p:cNvSpPr/>
          <p:nvPr/>
        </p:nvSpPr>
        <p:spPr>
          <a:xfrm rot="10800000">
            <a:off x="4869249" y="3430254"/>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9;p14">
            <a:extLst>
              <a:ext uri="{FF2B5EF4-FFF2-40B4-BE49-F238E27FC236}">
                <a16:creationId xmlns:a16="http://schemas.microsoft.com/office/drawing/2014/main" id="{8CBF0EB7-CDCA-8470-BFB7-3A8124EA1CF4}"/>
              </a:ext>
            </a:extLst>
          </p:cNvPr>
          <p:cNvSpPr txBox="1"/>
          <p:nvPr/>
        </p:nvSpPr>
        <p:spPr>
          <a:xfrm rot="973">
            <a:off x="4880135" y="3472628"/>
            <a:ext cx="1059600" cy="206400"/>
          </a:xfrm>
          <a:prstGeom prst="rect">
            <a:avLst/>
          </a:prstGeom>
          <a:noFill/>
          <a:ln>
            <a:noFill/>
          </a:ln>
        </p:spPr>
        <p:txBody>
          <a:bodyPr spcFirstLastPara="1" wrap="square" lIns="91425" tIns="91425" rIns="91425" bIns="91425" anchor="ctr" anchorCtr="0">
            <a:noAutofit/>
          </a:bodyPr>
          <a:lstStyle/>
          <a:p>
            <a:pPr lvl="0" algn="ctr"/>
            <a:r>
              <a:rPr lang="en-PH" sz="800" b="1" dirty="0">
                <a:solidFill>
                  <a:srgbClr val="FFFFFF"/>
                </a:solidFill>
              </a:rPr>
              <a:t>3-5 Working Days</a:t>
            </a:r>
            <a:endParaRPr lang="en-PH" sz="500" b="1" dirty="0">
              <a:solidFill>
                <a:schemeClr val="lt1"/>
              </a:solidFill>
            </a:endParaRPr>
          </a:p>
        </p:txBody>
      </p:sp>
      <p:sp>
        <p:nvSpPr>
          <p:cNvPr id="64" name="Google Shape;140;p14">
            <a:extLst>
              <a:ext uri="{FF2B5EF4-FFF2-40B4-BE49-F238E27FC236}">
                <a16:creationId xmlns:a16="http://schemas.microsoft.com/office/drawing/2014/main" id="{A9160357-CC62-3B74-4794-578048CD7C14}"/>
              </a:ext>
            </a:extLst>
          </p:cNvPr>
          <p:cNvSpPr/>
          <p:nvPr/>
        </p:nvSpPr>
        <p:spPr>
          <a:xfrm rot="10800000">
            <a:off x="4869224" y="2532654"/>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1;p14">
            <a:extLst>
              <a:ext uri="{FF2B5EF4-FFF2-40B4-BE49-F238E27FC236}">
                <a16:creationId xmlns:a16="http://schemas.microsoft.com/office/drawing/2014/main" id="{DCB01E5A-A72C-3AD9-ADEC-F47FBBB62137}"/>
              </a:ext>
            </a:extLst>
          </p:cNvPr>
          <p:cNvSpPr txBox="1"/>
          <p:nvPr/>
        </p:nvSpPr>
        <p:spPr>
          <a:xfrm>
            <a:off x="4915674" y="3248779"/>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chemeClr val="lt1"/>
                </a:solidFill>
              </a:rPr>
              <a:t>OCD CO</a:t>
            </a:r>
            <a:endParaRPr sz="800" b="1" u="sng">
              <a:solidFill>
                <a:schemeClr val="lt1"/>
              </a:solidFill>
            </a:endParaRPr>
          </a:p>
        </p:txBody>
      </p:sp>
      <p:sp>
        <p:nvSpPr>
          <p:cNvPr id="66" name="Google Shape;142;p14">
            <a:extLst>
              <a:ext uri="{FF2B5EF4-FFF2-40B4-BE49-F238E27FC236}">
                <a16:creationId xmlns:a16="http://schemas.microsoft.com/office/drawing/2014/main" id="{49322B56-7F51-A1D0-36B1-61A3E7D8ECFA}"/>
              </a:ext>
            </a:extLst>
          </p:cNvPr>
          <p:cNvSpPr txBox="1"/>
          <p:nvPr/>
        </p:nvSpPr>
        <p:spPr>
          <a:xfrm>
            <a:off x="4900374" y="2597954"/>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dirty="0">
                <a:solidFill>
                  <a:schemeClr val="lt1"/>
                </a:solidFill>
              </a:rPr>
              <a:t>Review of Proposal and Endorsement to SND</a:t>
            </a:r>
            <a:endParaRPr sz="900" b="1" u="sng" dirty="0">
              <a:solidFill>
                <a:schemeClr val="lt1"/>
              </a:solidFill>
            </a:endParaRPr>
          </a:p>
        </p:txBody>
      </p:sp>
      <p:sp>
        <p:nvSpPr>
          <p:cNvPr id="67" name="Google Shape;143;p14">
            <a:extLst>
              <a:ext uri="{FF2B5EF4-FFF2-40B4-BE49-F238E27FC236}">
                <a16:creationId xmlns:a16="http://schemas.microsoft.com/office/drawing/2014/main" id="{A7BD0AB8-AA5B-D781-2515-6406DADC0FEC}"/>
              </a:ext>
            </a:extLst>
          </p:cNvPr>
          <p:cNvSpPr/>
          <p:nvPr/>
        </p:nvSpPr>
        <p:spPr>
          <a:xfrm rot="10800000">
            <a:off x="3590427" y="4288776"/>
            <a:ext cx="1138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4;p14">
            <a:extLst>
              <a:ext uri="{FF2B5EF4-FFF2-40B4-BE49-F238E27FC236}">
                <a16:creationId xmlns:a16="http://schemas.microsoft.com/office/drawing/2014/main" id="{F92C85FC-34C1-2BBC-39AE-7A40B5020518}"/>
              </a:ext>
            </a:extLst>
          </p:cNvPr>
          <p:cNvSpPr txBox="1"/>
          <p:nvPr/>
        </p:nvSpPr>
        <p:spPr>
          <a:xfrm rot="915">
            <a:off x="3603875" y="4331151"/>
            <a:ext cx="1127400" cy="206400"/>
          </a:xfrm>
          <a:prstGeom prst="rect">
            <a:avLst/>
          </a:prstGeom>
          <a:noFill/>
          <a:ln>
            <a:noFill/>
          </a:ln>
        </p:spPr>
        <p:txBody>
          <a:bodyPr spcFirstLastPara="1" wrap="square" lIns="91425" tIns="91425" rIns="91425" bIns="91425" anchor="ctr" anchorCtr="0">
            <a:noAutofit/>
          </a:bodyPr>
          <a:lstStyle/>
          <a:p>
            <a:pPr lvl="0" algn="ctr"/>
            <a:r>
              <a:rPr lang="en-PH" sz="800" b="1" dirty="0">
                <a:solidFill>
                  <a:srgbClr val="FFFFFF"/>
                </a:solidFill>
              </a:rPr>
              <a:t>3-5 Working Days</a:t>
            </a:r>
            <a:endParaRPr lang="en-PH" sz="500" b="1" dirty="0">
              <a:solidFill>
                <a:schemeClr val="lt1"/>
              </a:solidFill>
            </a:endParaRPr>
          </a:p>
        </p:txBody>
      </p:sp>
      <p:sp>
        <p:nvSpPr>
          <p:cNvPr id="69" name="Google Shape;145;p14">
            <a:extLst>
              <a:ext uri="{FF2B5EF4-FFF2-40B4-BE49-F238E27FC236}">
                <a16:creationId xmlns:a16="http://schemas.microsoft.com/office/drawing/2014/main" id="{4086A417-45ED-3992-983A-03BE863FCFCC}"/>
              </a:ext>
            </a:extLst>
          </p:cNvPr>
          <p:cNvSpPr/>
          <p:nvPr/>
        </p:nvSpPr>
        <p:spPr>
          <a:xfrm rot="10800000">
            <a:off x="3590601" y="3391176"/>
            <a:ext cx="11274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6;p14">
            <a:extLst>
              <a:ext uri="{FF2B5EF4-FFF2-40B4-BE49-F238E27FC236}">
                <a16:creationId xmlns:a16="http://schemas.microsoft.com/office/drawing/2014/main" id="{53BC6106-BD1B-78EE-03BE-E20AB4D38A50}"/>
              </a:ext>
            </a:extLst>
          </p:cNvPr>
          <p:cNvSpPr txBox="1"/>
          <p:nvPr/>
        </p:nvSpPr>
        <p:spPr>
          <a:xfrm>
            <a:off x="3551738" y="4061676"/>
            <a:ext cx="1211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chemeClr val="lt1"/>
                </a:solidFill>
              </a:rPr>
              <a:t>SND/C, NDRRMC</a:t>
            </a:r>
            <a:endParaRPr sz="800" b="1" u="sng">
              <a:solidFill>
                <a:schemeClr val="lt1"/>
              </a:solidFill>
            </a:endParaRPr>
          </a:p>
        </p:txBody>
      </p:sp>
      <p:sp>
        <p:nvSpPr>
          <p:cNvPr id="71" name="Google Shape;147;p14">
            <a:extLst>
              <a:ext uri="{FF2B5EF4-FFF2-40B4-BE49-F238E27FC236}">
                <a16:creationId xmlns:a16="http://schemas.microsoft.com/office/drawing/2014/main" id="{3096A6A0-E11C-74D6-8E97-8E8DC5BA9C4D}"/>
              </a:ext>
            </a:extLst>
          </p:cNvPr>
          <p:cNvSpPr txBox="1"/>
          <p:nvPr/>
        </p:nvSpPr>
        <p:spPr>
          <a:xfrm>
            <a:off x="3551750" y="3467151"/>
            <a:ext cx="1154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Approves and signs recommendation letter to OP</a:t>
            </a:r>
            <a:endParaRPr sz="800" b="1">
              <a:solidFill>
                <a:schemeClr val="lt1"/>
              </a:solidFill>
            </a:endParaRPr>
          </a:p>
        </p:txBody>
      </p:sp>
      <p:sp>
        <p:nvSpPr>
          <p:cNvPr id="72" name="Google Shape;148;p14">
            <a:extLst>
              <a:ext uri="{FF2B5EF4-FFF2-40B4-BE49-F238E27FC236}">
                <a16:creationId xmlns:a16="http://schemas.microsoft.com/office/drawing/2014/main" id="{EB824600-172A-FC1B-0153-C5CFAA0CF007}"/>
              </a:ext>
            </a:extLst>
          </p:cNvPr>
          <p:cNvSpPr/>
          <p:nvPr/>
        </p:nvSpPr>
        <p:spPr>
          <a:xfrm rot="10800000">
            <a:off x="2224019" y="4662653"/>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9;p14">
            <a:extLst>
              <a:ext uri="{FF2B5EF4-FFF2-40B4-BE49-F238E27FC236}">
                <a16:creationId xmlns:a16="http://schemas.microsoft.com/office/drawing/2014/main" id="{CF5ADF66-76C5-FBFE-764B-9B9AB14CB439}"/>
              </a:ext>
            </a:extLst>
          </p:cNvPr>
          <p:cNvSpPr txBox="1"/>
          <p:nvPr/>
        </p:nvSpPr>
        <p:spPr>
          <a:xfrm rot="973">
            <a:off x="2234905" y="4705027"/>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FFFFFF"/>
                </a:solidFill>
              </a:rPr>
              <a:t>1-2 Working Days</a:t>
            </a:r>
            <a:endParaRPr sz="500" b="1">
              <a:solidFill>
                <a:schemeClr val="lt1"/>
              </a:solidFill>
            </a:endParaRPr>
          </a:p>
        </p:txBody>
      </p:sp>
      <p:sp>
        <p:nvSpPr>
          <p:cNvPr id="74" name="Google Shape;150;p14">
            <a:extLst>
              <a:ext uri="{FF2B5EF4-FFF2-40B4-BE49-F238E27FC236}">
                <a16:creationId xmlns:a16="http://schemas.microsoft.com/office/drawing/2014/main" id="{70866FEA-2D21-ED56-97A3-CAAB55141A3B}"/>
              </a:ext>
            </a:extLst>
          </p:cNvPr>
          <p:cNvSpPr/>
          <p:nvPr/>
        </p:nvSpPr>
        <p:spPr>
          <a:xfrm rot="10800000">
            <a:off x="2223994" y="3765053"/>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1;p14">
            <a:extLst>
              <a:ext uri="{FF2B5EF4-FFF2-40B4-BE49-F238E27FC236}">
                <a16:creationId xmlns:a16="http://schemas.microsoft.com/office/drawing/2014/main" id="{78C897D6-62C0-6A10-5BCB-5AAE9A838A0E}"/>
              </a:ext>
            </a:extLst>
          </p:cNvPr>
          <p:cNvSpPr txBox="1"/>
          <p:nvPr/>
        </p:nvSpPr>
        <p:spPr>
          <a:xfrm>
            <a:off x="2296396" y="4453352"/>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chemeClr val="lt1"/>
                </a:solidFill>
              </a:rPr>
              <a:t>OCD CO</a:t>
            </a:r>
            <a:endParaRPr sz="800" b="1" u="sng" dirty="0">
              <a:solidFill>
                <a:schemeClr val="lt1"/>
              </a:solidFill>
            </a:endParaRPr>
          </a:p>
        </p:txBody>
      </p:sp>
      <p:sp>
        <p:nvSpPr>
          <p:cNvPr id="76" name="Google Shape;152;p14">
            <a:extLst>
              <a:ext uri="{FF2B5EF4-FFF2-40B4-BE49-F238E27FC236}">
                <a16:creationId xmlns:a16="http://schemas.microsoft.com/office/drawing/2014/main" id="{C120DB76-48AD-3AF2-3C3E-A64A7A76F992}"/>
              </a:ext>
            </a:extLst>
          </p:cNvPr>
          <p:cNvSpPr txBox="1"/>
          <p:nvPr/>
        </p:nvSpPr>
        <p:spPr>
          <a:xfrm>
            <a:off x="2255144" y="3830353"/>
            <a:ext cx="10596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rgbClr val="FFFFFF"/>
                </a:solidFill>
              </a:rPr>
              <a:t>Transmittal of Request to OP for approval</a:t>
            </a:r>
            <a:endParaRPr sz="800" b="1" dirty="0">
              <a:solidFill>
                <a:schemeClr val="lt1"/>
              </a:solidFill>
            </a:endParaRPr>
          </a:p>
        </p:txBody>
      </p:sp>
      <p:sp>
        <p:nvSpPr>
          <p:cNvPr id="77" name="Google Shape;155;p14">
            <a:extLst>
              <a:ext uri="{FF2B5EF4-FFF2-40B4-BE49-F238E27FC236}">
                <a16:creationId xmlns:a16="http://schemas.microsoft.com/office/drawing/2014/main" id="{0115D81D-5A44-0F00-01DF-0D0B0541CF8B}"/>
              </a:ext>
            </a:extLst>
          </p:cNvPr>
          <p:cNvSpPr/>
          <p:nvPr/>
        </p:nvSpPr>
        <p:spPr>
          <a:xfrm rot="10800000">
            <a:off x="118557" y="-78195"/>
            <a:ext cx="3997461" cy="525475"/>
          </a:xfrm>
          <a:prstGeom prst="homePlate">
            <a:avLst>
              <a:gd name="adj" fmla="val 50000"/>
            </a:avLst>
          </a:prstGeom>
          <a:solidFill>
            <a:srgbClr val="38761D"/>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p14">
            <a:extLst>
              <a:ext uri="{FF2B5EF4-FFF2-40B4-BE49-F238E27FC236}">
                <a16:creationId xmlns:a16="http://schemas.microsoft.com/office/drawing/2014/main" id="{7FB2E8DA-7B16-E5FC-C338-AD062DD1F509}"/>
              </a:ext>
            </a:extLst>
          </p:cNvPr>
          <p:cNvSpPr txBox="1"/>
          <p:nvPr/>
        </p:nvSpPr>
        <p:spPr>
          <a:xfrm>
            <a:off x="358658" y="-31007"/>
            <a:ext cx="3660706" cy="429602"/>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 sz="1200" dirty="0">
                <a:solidFill>
                  <a:srgbClr val="FFFFFF"/>
                </a:solidFill>
              </a:rPr>
              <a:t>Process Flow for Phase IV – Regional Project Validation and Evaluation </a:t>
            </a:r>
            <a:r>
              <a:rPr lang="en-PH" sz="1200" dirty="0">
                <a:solidFill>
                  <a:srgbClr val="FFFFFF"/>
                </a:solidFill>
              </a:rPr>
              <a:t>Team</a:t>
            </a:r>
            <a:r>
              <a:rPr lang="en" sz="1200" dirty="0">
                <a:solidFill>
                  <a:srgbClr val="FFFFFF"/>
                </a:solidFill>
              </a:rPr>
              <a:t> Assessment</a:t>
            </a:r>
          </a:p>
        </p:txBody>
      </p:sp>
      <p:sp>
        <p:nvSpPr>
          <p:cNvPr id="79" name="Google Shape;278;p16">
            <a:extLst>
              <a:ext uri="{FF2B5EF4-FFF2-40B4-BE49-F238E27FC236}">
                <a16:creationId xmlns:a16="http://schemas.microsoft.com/office/drawing/2014/main" id="{566F921C-79DE-07C5-D3B8-0049DB10E17A}"/>
              </a:ext>
            </a:extLst>
          </p:cNvPr>
          <p:cNvSpPr/>
          <p:nvPr/>
        </p:nvSpPr>
        <p:spPr>
          <a:xfrm>
            <a:off x="280526" y="728186"/>
            <a:ext cx="1467600" cy="619500"/>
          </a:xfrm>
          <a:prstGeom prst="roundRect">
            <a:avLst>
              <a:gd name="adj" fmla="val 16667"/>
            </a:avLst>
          </a:prstGeom>
          <a:solidFill>
            <a:srgbClr val="D6DCE5"/>
          </a:solidFill>
          <a:ln w="2857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9;p16">
            <a:extLst>
              <a:ext uri="{FF2B5EF4-FFF2-40B4-BE49-F238E27FC236}">
                <a16:creationId xmlns:a16="http://schemas.microsoft.com/office/drawing/2014/main" id="{CD4AD6D9-AB25-3DF2-5801-6DD6051E3BBA}"/>
              </a:ext>
            </a:extLst>
          </p:cNvPr>
          <p:cNvSpPr txBox="1"/>
          <p:nvPr/>
        </p:nvSpPr>
        <p:spPr>
          <a:xfrm>
            <a:off x="204326" y="770636"/>
            <a:ext cx="1583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chemeClr val="dk1"/>
                </a:solidFill>
              </a:rPr>
              <a:t>Sub-Total Pre-Requisite(N/R DRRMC):</a:t>
            </a:r>
            <a:endParaRPr sz="900" b="1" dirty="0">
              <a:solidFill>
                <a:schemeClr val="dk1"/>
              </a:solidFill>
            </a:endParaRPr>
          </a:p>
          <a:p>
            <a:pPr marL="0" lvl="0" indent="0" algn="ctr" rtl="0">
              <a:lnSpc>
                <a:spcPct val="115000"/>
              </a:lnSpc>
              <a:spcBef>
                <a:spcPts val="0"/>
              </a:spcBef>
              <a:spcAft>
                <a:spcPts val="0"/>
              </a:spcAft>
              <a:buNone/>
            </a:pPr>
            <a:r>
              <a:rPr lang="en" sz="900" b="1" dirty="0">
                <a:solidFill>
                  <a:schemeClr val="dk1"/>
                </a:solidFill>
              </a:rPr>
              <a:t>2 – 4 weeks and 3 days</a:t>
            </a:r>
            <a:endParaRPr sz="900" b="1" dirty="0">
              <a:solidFill>
                <a:schemeClr val="dk1"/>
              </a:solidFill>
            </a:endParaRPr>
          </a:p>
        </p:txBody>
      </p:sp>
      <p:sp>
        <p:nvSpPr>
          <p:cNvPr id="81" name="Google Shape;100;p13">
            <a:extLst>
              <a:ext uri="{FF2B5EF4-FFF2-40B4-BE49-F238E27FC236}">
                <a16:creationId xmlns:a16="http://schemas.microsoft.com/office/drawing/2014/main" id="{43194024-2971-0CF4-0FB0-BAD6F9AE86FF}"/>
              </a:ext>
            </a:extLst>
          </p:cNvPr>
          <p:cNvSpPr/>
          <p:nvPr/>
        </p:nvSpPr>
        <p:spPr>
          <a:xfrm>
            <a:off x="790122" y="3800201"/>
            <a:ext cx="968100" cy="733550"/>
          </a:xfrm>
          <a:prstGeom prst="roundRect">
            <a:avLst>
              <a:gd name="adj" fmla="val 16667"/>
            </a:avLst>
          </a:prstGeom>
          <a:solidFill>
            <a:srgbClr val="ED7D3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1;p13">
            <a:extLst>
              <a:ext uri="{FF2B5EF4-FFF2-40B4-BE49-F238E27FC236}">
                <a16:creationId xmlns:a16="http://schemas.microsoft.com/office/drawing/2014/main" id="{D2AF1C00-DF5E-3094-7344-711E3BCE93A0}"/>
              </a:ext>
            </a:extLst>
          </p:cNvPr>
          <p:cNvSpPr txBox="1"/>
          <p:nvPr/>
        </p:nvSpPr>
        <p:spPr>
          <a:xfrm>
            <a:off x="731675" y="4080276"/>
            <a:ext cx="1127400" cy="41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Sub-Total OCD&amp;DND: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12-17 Working days</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595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ppt_x"/>
                                          </p:val>
                                        </p:tav>
                                        <p:tav tm="100000">
                                          <p:val>
                                            <p:strVal val="#ppt_x"/>
                                          </p:val>
                                        </p:tav>
                                      </p:tavLst>
                                    </p:anim>
                                    <p:anim calcmode="lin" valueType="num">
                                      <p:cBhvr additive="base">
                                        <p:cTn id="40" dur="500" fill="hold"/>
                                        <p:tgtEl>
                                          <p:spTgt spid="7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500" fill="hold"/>
                                        <p:tgtEl>
                                          <p:spTgt spid="77"/>
                                        </p:tgtEl>
                                        <p:attrNameLst>
                                          <p:attrName>ppt_x</p:attrName>
                                        </p:attrNameLst>
                                      </p:cBhvr>
                                      <p:tavLst>
                                        <p:tav tm="0">
                                          <p:val>
                                            <p:strVal val="#ppt_x"/>
                                          </p:val>
                                        </p:tav>
                                        <p:tav tm="100000">
                                          <p:val>
                                            <p:strVal val="#ppt_x"/>
                                          </p:val>
                                        </p:tav>
                                      </p:tavLst>
                                    </p:anim>
                                    <p:anim calcmode="lin" valueType="num">
                                      <p:cBhvr additive="base">
                                        <p:cTn id="68" dur="500" fill="hold"/>
                                        <p:tgtEl>
                                          <p:spTgt spid="7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additive="base">
                                        <p:cTn id="75" dur="500" fill="hold"/>
                                        <p:tgtEl>
                                          <p:spTgt spid="82"/>
                                        </p:tgtEl>
                                        <p:attrNameLst>
                                          <p:attrName>ppt_x</p:attrName>
                                        </p:attrNameLst>
                                      </p:cBhvr>
                                      <p:tavLst>
                                        <p:tav tm="0">
                                          <p:val>
                                            <p:strVal val="#ppt_x"/>
                                          </p:val>
                                        </p:tav>
                                        <p:tav tm="100000">
                                          <p:val>
                                            <p:strVal val="#ppt_x"/>
                                          </p:val>
                                        </p:tav>
                                      </p:tavLst>
                                    </p:anim>
                                    <p:anim calcmode="lin" valueType="num">
                                      <p:cBhvr additive="base">
                                        <p:cTn id="76" dur="500" fill="hold"/>
                                        <p:tgtEl>
                                          <p:spTgt spid="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fill="hold"/>
                                        <p:tgtEl>
                                          <p:spTgt spid="81"/>
                                        </p:tgtEl>
                                        <p:attrNameLst>
                                          <p:attrName>ppt_x</p:attrName>
                                        </p:attrNameLst>
                                      </p:cBhvr>
                                      <p:tavLst>
                                        <p:tav tm="0">
                                          <p:val>
                                            <p:strVal val="#ppt_x"/>
                                          </p:val>
                                        </p:tav>
                                        <p:tav tm="100000">
                                          <p:val>
                                            <p:strVal val="#ppt_x"/>
                                          </p:val>
                                        </p:tav>
                                      </p:tavLst>
                                    </p:anim>
                                    <p:anim calcmode="lin" valueType="num">
                                      <p:cBhvr additive="base">
                                        <p:cTn id="8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animBg="1"/>
      <p:bldP spid="65" grpId="0"/>
      <p:bldP spid="66" grpId="0"/>
      <p:bldP spid="67" grpId="0" animBg="1"/>
      <p:bldP spid="68" grpId="0"/>
      <p:bldP spid="69" grpId="0" animBg="1"/>
      <p:bldP spid="70" grpId="0"/>
      <p:bldP spid="71" grpId="0"/>
      <p:bldP spid="72" grpId="0" animBg="1"/>
      <p:bldP spid="73" grpId="0"/>
      <p:bldP spid="74" grpId="0" animBg="1"/>
      <p:bldP spid="75" grpId="0"/>
      <p:bldP spid="76" grpId="0"/>
      <p:bldP spid="77" grpId="0" animBg="1"/>
      <p:bldP spid="78" grpId="0"/>
      <p:bldP spid="81" grpId="0" animBg="1"/>
      <p:bldP spid="8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253;p16">
            <a:extLst>
              <a:ext uri="{FF2B5EF4-FFF2-40B4-BE49-F238E27FC236}">
                <a16:creationId xmlns:a16="http://schemas.microsoft.com/office/drawing/2014/main" id="{BEBDE778-1903-B73F-12D7-BBDDB2FFB2A8}"/>
              </a:ext>
            </a:extLst>
          </p:cNvPr>
          <p:cNvSpPr/>
          <p:nvPr/>
        </p:nvSpPr>
        <p:spPr>
          <a:xfrm>
            <a:off x="9700" y="3769355"/>
            <a:ext cx="918600" cy="2790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54;p16">
            <a:extLst>
              <a:ext uri="{FF2B5EF4-FFF2-40B4-BE49-F238E27FC236}">
                <a16:creationId xmlns:a16="http://schemas.microsoft.com/office/drawing/2014/main" id="{1D595045-60E8-C7AA-86C3-85C2758E6664}"/>
              </a:ext>
            </a:extLst>
          </p:cNvPr>
          <p:cNvSpPr txBox="1"/>
          <p:nvPr/>
        </p:nvSpPr>
        <p:spPr>
          <a:xfrm>
            <a:off x="0" y="3810030"/>
            <a:ext cx="918600" cy="1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rPr>
              <a:t>2 months</a:t>
            </a:r>
            <a:endParaRPr sz="800" b="1">
              <a:solidFill>
                <a:schemeClr val="lt1"/>
              </a:solidFill>
            </a:endParaRPr>
          </a:p>
        </p:txBody>
      </p:sp>
      <p:sp>
        <p:nvSpPr>
          <p:cNvPr id="4" name="Google Shape;255;p16">
            <a:extLst>
              <a:ext uri="{FF2B5EF4-FFF2-40B4-BE49-F238E27FC236}">
                <a16:creationId xmlns:a16="http://schemas.microsoft.com/office/drawing/2014/main" id="{484EE968-3E30-D17A-96C0-20AB30D89995}"/>
              </a:ext>
            </a:extLst>
          </p:cNvPr>
          <p:cNvSpPr/>
          <p:nvPr/>
        </p:nvSpPr>
        <p:spPr>
          <a:xfrm>
            <a:off x="9150" y="4050480"/>
            <a:ext cx="918600" cy="5316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6;p16">
            <a:extLst>
              <a:ext uri="{FF2B5EF4-FFF2-40B4-BE49-F238E27FC236}">
                <a16:creationId xmlns:a16="http://schemas.microsoft.com/office/drawing/2014/main" id="{9878CE4B-8279-1F81-199B-122206B30060}"/>
              </a:ext>
            </a:extLst>
          </p:cNvPr>
          <p:cNvSpPr txBox="1"/>
          <p:nvPr/>
        </p:nvSpPr>
        <p:spPr>
          <a:xfrm>
            <a:off x="55800" y="4047980"/>
            <a:ext cx="795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dk1"/>
                </a:solidFill>
              </a:rPr>
              <a:t>Conduct of PDNA</a:t>
            </a:r>
            <a:endParaRPr sz="800" b="1" u="sng">
              <a:solidFill>
                <a:schemeClr val="dk1"/>
              </a:solidFill>
            </a:endParaRPr>
          </a:p>
        </p:txBody>
      </p:sp>
      <p:sp>
        <p:nvSpPr>
          <p:cNvPr id="6" name="Google Shape;257;p16">
            <a:extLst>
              <a:ext uri="{FF2B5EF4-FFF2-40B4-BE49-F238E27FC236}">
                <a16:creationId xmlns:a16="http://schemas.microsoft.com/office/drawing/2014/main" id="{900F0BAA-4557-3878-B590-65BA587CB454}"/>
              </a:ext>
            </a:extLst>
          </p:cNvPr>
          <p:cNvSpPr/>
          <p:nvPr/>
        </p:nvSpPr>
        <p:spPr>
          <a:xfrm>
            <a:off x="979712" y="3061184"/>
            <a:ext cx="1368900" cy="3342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8;p16">
            <a:extLst>
              <a:ext uri="{FF2B5EF4-FFF2-40B4-BE49-F238E27FC236}">
                <a16:creationId xmlns:a16="http://schemas.microsoft.com/office/drawing/2014/main" id="{3B793935-0635-1E3D-8FD7-63E43224AB37}"/>
              </a:ext>
            </a:extLst>
          </p:cNvPr>
          <p:cNvSpPr txBox="1"/>
          <p:nvPr/>
        </p:nvSpPr>
        <p:spPr>
          <a:xfrm>
            <a:off x="972224" y="3136346"/>
            <a:ext cx="13689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rPr>
              <a:t>1 month</a:t>
            </a:r>
            <a:endParaRPr sz="500" b="1">
              <a:solidFill>
                <a:schemeClr val="lt1"/>
              </a:solidFill>
            </a:endParaRPr>
          </a:p>
        </p:txBody>
      </p:sp>
      <p:sp>
        <p:nvSpPr>
          <p:cNvPr id="8" name="Google Shape;259;p16">
            <a:extLst>
              <a:ext uri="{FF2B5EF4-FFF2-40B4-BE49-F238E27FC236}">
                <a16:creationId xmlns:a16="http://schemas.microsoft.com/office/drawing/2014/main" id="{A2EAF0CA-8C13-5467-7D0C-E6175840392B}"/>
              </a:ext>
            </a:extLst>
          </p:cNvPr>
          <p:cNvSpPr/>
          <p:nvPr/>
        </p:nvSpPr>
        <p:spPr>
          <a:xfrm>
            <a:off x="963125" y="3397706"/>
            <a:ext cx="1385400" cy="9858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0;p16">
            <a:extLst>
              <a:ext uri="{FF2B5EF4-FFF2-40B4-BE49-F238E27FC236}">
                <a16:creationId xmlns:a16="http://schemas.microsoft.com/office/drawing/2014/main" id="{BC048345-A7B1-CDB7-801A-73853011E6C2}"/>
              </a:ext>
            </a:extLst>
          </p:cNvPr>
          <p:cNvSpPr txBox="1"/>
          <p:nvPr/>
        </p:nvSpPr>
        <p:spPr>
          <a:xfrm>
            <a:off x="848882" y="3422265"/>
            <a:ext cx="1615500" cy="236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chemeClr val="dk1"/>
                </a:solidFill>
              </a:rPr>
              <a:t>Crafting of Rehab &amp; Recovery Plan</a:t>
            </a:r>
            <a:endParaRPr sz="800" b="1" u="sng" dirty="0">
              <a:solidFill>
                <a:schemeClr val="dk1"/>
              </a:solidFill>
            </a:endParaRPr>
          </a:p>
        </p:txBody>
      </p:sp>
      <p:sp>
        <p:nvSpPr>
          <p:cNvPr id="10" name="Google Shape;261;p16">
            <a:extLst>
              <a:ext uri="{FF2B5EF4-FFF2-40B4-BE49-F238E27FC236}">
                <a16:creationId xmlns:a16="http://schemas.microsoft.com/office/drawing/2014/main" id="{7BE0A94E-A836-022F-A379-676AD7B622C6}"/>
              </a:ext>
            </a:extLst>
          </p:cNvPr>
          <p:cNvSpPr txBox="1"/>
          <p:nvPr/>
        </p:nvSpPr>
        <p:spPr>
          <a:xfrm>
            <a:off x="972224" y="3844592"/>
            <a:ext cx="1368900" cy="53302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dirty="0">
                <a:solidFill>
                  <a:schemeClr val="dk1"/>
                </a:solidFill>
              </a:rPr>
              <a:t>▪Identification of Priorities for NDRRMF Funding</a:t>
            </a:r>
            <a:endParaRPr sz="800" dirty="0">
              <a:solidFill>
                <a:schemeClr val="dk1"/>
              </a:solidFill>
            </a:endParaRPr>
          </a:p>
          <a:p>
            <a:pPr marL="0" lvl="0" indent="0" algn="l" rtl="0">
              <a:lnSpc>
                <a:spcPct val="115000"/>
              </a:lnSpc>
              <a:spcBef>
                <a:spcPts val="0"/>
              </a:spcBef>
              <a:spcAft>
                <a:spcPts val="0"/>
              </a:spcAft>
              <a:buNone/>
            </a:pPr>
            <a:endParaRPr sz="200" dirty="0">
              <a:solidFill>
                <a:schemeClr val="dk1"/>
              </a:solidFill>
            </a:endParaRPr>
          </a:p>
          <a:p>
            <a:pPr marL="0" lvl="0" indent="0" algn="l" rtl="0">
              <a:lnSpc>
                <a:spcPct val="115000"/>
              </a:lnSpc>
              <a:spcBef>
                <a:spcPts val="0"/>
              </a:spcBef>
              <a:spcAft>
                <a:spcPts val="0"/>
              </a:spcAft>
              <a:buNone/>
            </a:pPr>
            <a:r>
              <a:rPr lang="en" sz="800" dirty="0">
                <a:solidFill>
                  <a:schemeClr val="dk1"/>
                </a:solidFill>
              </a:rPr>
              <a:t>▪Determination of LGU Capacity</a:t>
            </a:r>
            <a:endParaRPr sz="800" dirty="0">
              <a:solidFill>
                <a:schemeClr val="dk1"/>
              </a:solidFill>
            </a:endParaRPr>
          </a:p>
          <a:p>
            <a:pPr marL="0" lvl="0" indent="0" algn="l" rtl="0">
              <a:spcBef>
                <a:spcPts val="0"/>
              </a:spcBef>
              <a:spcAft>
                <a:spcPts val="0"/>
              </a:spcAft>
              <a:buNone/>
            </a:pPr>
            <a:endParaRPr sz="800" b="1" dirty="0">
              <a:solidFill>
                <a:schemeClr val="dk1"/>
              </a:solidFill>
            </a:endParaRPr>
          </a:p>
        </p:txBody>
      </p:sp>
      <p:cxnSp>
        <p:nvCxnSpPr>
          <p:cNvPr id="11" name="Google Shape;262;p16">
            <a:extLst>
              <a:ext uri="{FF2B5EF4-FFF2-40B4-BE49-F238E27FC236}">
                <a16:creationId xmlns:a16="http://schemas.microsoft.com/office/drawing/2014/main" id="{11AB5B76-AD0C-4677-7B07-BEA7AFB4B71D}"/>
              </a:ext>
            </a:extLst>
          </p:cNvPr>
          <p:cNvCxnSpPr/>
          <p:nvPr/>
        </p:nvCxnSpPr>
        <p:spPr>
          <a:xfrm>
            <a:off x="4236317" y="1575880"/>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2" name="Google Shape;263;p16">
            <a:extLst>
              <a:ext uri="{FF2B5EF4-FFF2-40B4-BE49-F238E27FC236}">
                <a16:creationId xmlns:a16="http://schemas.microsoft.com/office/drawing/2014/main" id="{835DB4AA-7F14-93D8-AD17-191DA9988678}"/>
              </a:ext>
            </a:extLst>
          </p:cNvPr>
          <p:cNvCxnSpPr/>
          <p:nvPr/>
        </p:nvCxnSpPr>
        <p:spPr>
          <a:xfrm>
            <a:off x="4236317" y="2795080"/>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3" name="Google Shape;264;p16">
            <a:extLst>
              <a:ext uri="{FF2B5EF4-FFF2-40B4-BE49-F238E27FC236}">
                <a16:creationId xmlns:a16="http://schemas.microsoft.com/office/drawing/2014/main" id="{FB848021-1B71-873E-B1EF-AAE8ABA85F1E}"/>
              </a:ext>
            </a:extLst>
          </p:cNvPr>
          <p:cNvCxnSpPr/>
          <p:nvPr/>
        </p:nvCxnSpPr>
        <p:spPr>
          <a:xfrm>
            <a:off x="4236317" y="3404680"/>
            <a:ext cx="0" cy="429600"/>
          </a:xfrm>
          <a:prstGeom prst="straightConnector1">
            <a:avLst/>
          </a:prstGeom>
          <a:noFill/>
          <a:ln w="38100" cap="flat" cmpd="sng">
            <a:solidFill>
              <a:srgbClr val="FF0000"/>
            </a:solidFill>
            <a:prstDash val="solid"/>
            <a:round/>
            <a:headEnd type="none" w="med" len="med"/>
            <a:tailEnd type="none" w="med" len="med"/>
          </a:ln>
        </p:spPr>
      </p:cxnSp>
      <p:cxnSp>
        <p:nvCxnSpPr>
          <p:cNvPr id="14" name="Google Shape;265;p16">
            <a:extLst>
              <a:ext uri="{FF2B5EF4-FFF2-40B4-BE49-F238E27FC236}">
                <a16:creationId xmlns:a16="http://schemas.microsoft.com/office/drawing/2014/main" id="{801B24D1-6E3D-07F3-8BD2-BFB7044FB7F4}"/>
              </a:ext>
            </a:extLst>
          </p:cNvPr>
          <p:cNvCxnSpPr/>
          <p:nvPr/>
        </p:nvCxnSpPr>
        <p:spPr>
          <a:xfrm>
            <a:off x="4236317" y="966280"/>
            <a:ext cx="0" cy="429600"/>
          </a:xfrm>
          <a:prstGeom prst="straightConnector1">
            <a:avLst/>
          </a:prstGeom>
          <a:noFill/>
          <a:ln w="38100" cap="flat" cmpd="sng">
            <a:solidFill>
              <a:srgbClr val="FF0000"/>
            </a:solidFill>
            <a:prstDash val="solid"/>
            <a:round/>
            <a:headEnd type="none" w="med" len="med"/>
            <a:tailEnd type="none" w="med" len="med"/>
          </a:ln>
        </p:spPr>
      </p:cxnSp>
      <p:sp>
        <p:nvSpPr>
          <p:cNvPr id="15" name="Google Shape;274;p16">
            <a:extLst>
              <a:ext uri="{FF2B5EF4-FFF2-40B4-BE49-F238E27FC236}">
                <a16:creationId xmlns:a16="http://schemas.microsoft.com/office/drawing/2014/main" id="{CCA41B8A-8312-7E82-25C4-A38CB492B753}"/>
              </a:ext>
            </a:extLst>
          </p:cNvPr>
          <p:cNvSpPr/>
          <p:nvPr/>
        </p:nvSpPr>
        <p:spPr>
          <a:xfrm>
            <a:off x="7857310" y="-25263"/>
            <a:ext cx="1364364" cy="1035720"/>
          </a:xfrm>
          <a:prstGeom prst="irregularSeal1">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5;p16">
            <a:extLst>
              <a:ext uri="{FF2B5EF4-FFF2-40B4-BE49-F238E27FC236}">
                <a16:creationId xmlns:a16="http://schemas.microsoft.com/office/drawing/2014/main" id="{FF5BDA57-7208-F296-8DFD-F31DE6077A01}"/>
              </a:ext>
            </a:extLst>
          </p:cNvPr>
          <p:cNvSpPr txBox="1"/>
          <p:nvPr/>
        </p:nvSpPr>
        <p:spPr>
          <a:xfrm>
            <a:off x="7989900" y="286952"/>
            <a:ext cx="1154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FFFFFF"/>
                </a:solidFill>
              </a:rPr>
              <a:t>Disaster with disruptive damages</a:t>
            </a:r>
            <a:endParaRPr sz="1000" b="1">
              <a:solidFill>
                <a:srgbClr val="FFFFFF"/>
              </a:solidFill>
            </a:endParaRPr>
          </a:p>
        </p:txBody>
      </p:sp>
      <p:sp>
        <p:nvSpPr>
          <p:cNvPr id="17" name="Google Shape;278;p16">
            <a:extLst>
              <a:ext uri="{FF2B5EF4-FFF2-40B4-BE49-F238E27FC236}">
                <a16:creationId xmlns:a16="http://schemas.microsoft.com/office/drawing/2014/main" id="{7133B9BC-6D61-7B59-C625-15617BAAFA55}"/>
              </a:ext>
            </a:extLst>
          </p:cNvPr>
          <p:cNvSpPr/>
          <p:nvPr/>
        </p:nvSpPr>
        <p:spPr>
          <a:xfrm>
            <a:off x="232975" y="1697180"/>
            <a:ext cx="1467600" cy="619500"/>
          </a:xfrm>
          <a:prstGeom prst="roundRect">
            <a:avLst>
              <a:gd name="adj" fmla="val 16667"/>
            </a:avLst>
          </a:prstGeom>
          <a:solidFill>
            <a:srgbClr val="D6DCE5"/>
          </a:solidFill>
          <a:ln w="2857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9;p16">
            <a:extLst>
              <a:ext uri="{FF2B5EF4-FFF2-40B4-BE49-F238E27FC236}">
                <a16:creationId xmlns:a16="http://schemas.microsoft.com/office/drawing/2014/main" id="{BA31C5E4-B739-492A-2603-82C038FBA43D}"/>
              </a:ext>
            </a:extLst>
          </p:cNvPr>
          <p:cNvSpPr txBox="1"/>
          <p:nvPr/>
        </p:nvSpPr>
        <p:spPr>
          <a:xfrm>
            <a:off x="156775" y="1739630"/>
            <a:ext cx="1583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chemeClr val="dk1"/>
                </a:solidFill>
              </a:rPr>
              <a:t>Sub-Total Pre-Requisite(N/R DRRMC):</a:t>
            </a:r>
            <a:endParaRPr sz="900" b="1" dirty="0">
              <a:solidFill>
                <a:schemeClr val="dk1"/>
              </a:solidFill>
            </a:endParaRPr>
          </a:p>
          <a:p>
            <a:pPr marL="0" lvl="0" indent="0" algn="ctr" rtl="0">
              <a:lnSpc>
                <a:spcPct val="115000"/>
              </a:lnSpc>
              <a:spcBef>
                <a:spcPts val="0"/>
              </a:spcBef>
              <a:spcAft>
                <a:spcPts val="0"/>
              </a:spcAft>
              <a:buNone/>
            </a:pPr>
            <a:r>
              <a:rPr lang="en" sz="900" b="1" dirty="0">
                <a:solidFill>
                  <a:schemeClr val="dk1"/>
                </a:solidFill>
              </a:rPr>
              <a:t>3 months</a:t>
            </a:r>
            <a:endParaRPr sz="900" b="1" dirty="0">
              <a:solidFill>
                <a:schemeClr val="dk1"/>
              </a:solidFill>
            </a:endParaRPr>
          </a:p>
        </p:txBody>
      </p:sp>
      <p:sp>
        <p:nvSpPr>
          <p:cNvPr id="19" name="Google Shape;280;p16">
            <a:extLst>
              <a:ext uri="{FF2B5EF4-FFF2-40B4-BE49-F238E27FC236}">
                <a16:creationId xmlns:a16="http://schemas.microsoft.com/office/drawing/2014/main" id="{A52F0F63-09E4-0FF7-BE49-24BD1C885B62}"/>
              </a:ext>
            </a:extLst>
          </p:cNvPr>
          <p:cNvSpPr/>
          <p:nvPr/>
        </p:nvSpPr>
        <p:spPr>
          <a:xfrm>
            <a:off x="6582363" y="2854091"/>
            <a:ext cx="2289682" cy="995470"/>
          </a:xfrm>
          <a:prstGeom prst="roundRect">
            <a:avLst>
              <a:gd name="adj" fmla="val 16667"/>
            </a:avLst>
          </a:prstGeom>
          <a:solidFill>
            <a:srgbClr val="6D9EEB"/>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1;p16">
            <a:extLst>
              <a:ext uri="{FF2B5EF4-FFF2-40B4-BE49-F238E27FC236}">
                <a16:creationId xmlns:a16="http://schemas.microsoft.com/office/drawing/2014/main" id="{E4DAC161-0BA2-7595-35E8-A7AED3F35B94}"/>
              </a:ext>
            </a:extLst>
          </p:cNvPr>
          <p:cNvSpPr txBox="1"/>
          <p:nvPr/>
        </p:nvSpPr>
        <p:spPr>
          <a:xfrm>
            <a:off x="6670152" y="2908318"/>
            <a:ext cx="2184556" cy="837884"/>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rgbClr val="FFFFFF"/>
                </a:solidFill>
              </a:rPr>
              <a:t>Timeline:                 </a:t>
            </a:r>
          </a:p>
          <a:p>
            <a:pPr marL="0" lvl="0" indent="0" algn="ctr" rtl="0">
              <a:lnSpc>
                <a:spcPct val="115000"/>
              </a:lnSpc>
              <a:spcBef>
                <a:spcPts val="0"/>
              </a:spcBef>
              <a:spcAft>
                <a:spcPts val="0"/>
              </a:spcAft>
              <a:buNone/>
            </a:pPr>
            <a:r>
              <a:rPr lang="en" sz="1200" b="1" dirty="0">
                <a:solidFill>
                  <a:srgbClr val="FFFFFF"/>
                </a:solidFill>
              </a:rPr>
              <a:t>3 ½ mos. plus add</a:t>
            </a:r>
            <a:r>
              <a:rPr lang="en-PH" sz="1200" b="1" dirty="0" err="1">
                <a:solidFill>
                  <a:srgbClr val="FFFFFF"/>
                </a:solidFill>
              </a:rPr>
              <a:t>i</a:t>
            </a:r>
            <a:r>
              <a:rPr lang="en" sz="1200" b="1" dirty="0">
                <a:solidFill>
                  <a:srgbClr val="FFFFFF"/>
                </a:solidFill>
              </a:rPr>
              <a:t>tional 1-3 mos. </a:t>
            </a:r>
            <a:r>
              <a:rPr lang="en-PH" sz="1200" b="1" dirty="0">
                <a:solidFill>
                  <a:srgbClr val="FFFFFF"/>
                </a:solidFill>
              </a:rPr>
              <a:t>f</a:t>
            </a:r>
            <a:r>
              <a:rPr lang="en" sz="1200" b="1" dirty="0">
                <a:solidFill>
                  <a:srgbClr val="FFFFFF"/>
                </a:solidFill>
              </a:rPr>
              <a:t>or </a:t>
            </a:r>
          </a:p>
          <a:p>
            <a:pPr marL="0" lvl="0" indent="0" algn="ctr" rtl="0">
              <a:lnSpc>
                <a:spcPct val="115000"/>
              </a:lnSpc>
              <a:spcBef>
                <a:spcPts val="0"/>
              </a:spcBef>
              <a:spcAft>
                <a:spcPts val="0"/>
              </a:spcAft>
              <a:buNone/>
            </a:pPr>
            <a:r>
              <a:rPr lang="en" sz="1200" b="1" dirty="0">
                <a:solidFill>
                  <a:srgbClr val="FFFFFF"/>
                </a:solidFill>
              </a:rPr>
              <a:t>proposal preparation</a:t>
            </a:r>
            <a:endParaRPr sz="1200" b="1" dirty="0">
              <a:solidFill>
                <a:srgbClr val="FFFFFF"/>
              </a:solidFill>
            </a:endParaRPr>
          </a:p>
        </p:txBody>
      </p:sp>
      <p:sp>
        <p:nvSpPr>
          <p:cNvPr id="21" name="Google Shape;293;p16">
            <a:extLst>
              <a:ext uri="{FF2B5EF4-FFF2-40B4-BE49-F238E27FC236}">
                <a16:creationId xmlns:a16="http://schemas.microsoft.com/office/drawing/2014/main" id="{986A0009-D39F-AD11-4757-A8B21710CAA2}"/>
              </a:ext>
            </a:extLst>
          </p:cNvPr>
          <p:cNvSpPr/>
          <p:nvPr/>
        </p:nvSpPr>
        <p:spPr>
          <a:xfrm rot="3924353">
            <a:off x="274225" y="2644581"/>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4;p16">
            <a:extLst>
              <a:ext uri="{FF2B5EF4-FFF2-40B4-BE49-F238E27FC236}">
                <a16:creationId xmlns:a16="http://schemas.microsoft.com/office/drawing/2014/main" id="{45F0D1FF-CDAD-1D7C-35C3-41A23E3EB2C0}"/>
              </a:ext>
            </a:extLst>
          </p:cNvPr>
          <p:cNvSpPr/>
          <p:nvPr/>
        </p:nvSpPr>
        <p:spPr>
          <a:xfrm>
            <a:off x="225288" y="2976518"/>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5;p16">
            <a:extLst>
              <a:ext uri="{FF2B5EF4-FFF2-40B4-BE49-F238E27FC236}">
                <a16:creationId xmlns:a16="http://schemas.microsoft.com/office/drawing/2014/main" id="{627DAFD6-8BBD-8520-36B8-ADE5FF86F7E8}"/>
              </a:ext>
            </a:extLst>
          </p:cNvPr>
          <p:cNvSpPr txBox="1"/>
          <p:nvPr/>
        </p:nvSpPr>
        <p:spPr>
          <a:xfrm>
            <a:off x="225300" y="3027368"/>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1</a:t>
            </a:r>
            <a:endParaRPr b="1" u="sng">
              <a:solidFill>
                <a:schemeClr val="dk1"/>
              </a:solidFill>
            </a:endParaRPr>
          </a:p>
        </p:txBody>
      </p:sp>
      <p:sp>
        <p:nvSpPr>
          <p:cNvPr id="24" name="Google Shape;296;p16">
            <a:extLst>
              <a:ext uri="{FF2B5EF4-FFF2-40B4-BE49-F238E27FC236}">
                <a16:creationId xmlns:a16="http://schemas.microsoft.com/office/drawing/2014/main" id="{638E13D7-99DD-B161-23D7-2F79CC646CB2}"/>
              </a:ext>
            </a:extLst>
          </p:cNvPr>
          <p:cNvSpPr/>
          <p:nvPr/>
        </p:nvSpPr>
        <p:spPr>
          <a:xfrm rot="3924353">
            <a:off x="1545988" y="2206406"/>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7;p16">
            <a:extLst>
              <a:ext uri="{FF2B5EF4-FFF2-40B4-BE49-F238E27FC236}">
                <a16:creationId xmlns:a16="http://schemas.microsoft.com/office/drawing/2014/main" id="{44B0183A-9970-3B07-0F2D-F26B00D6AD92}"/>
              </a:ext>
            </a:extLst>
          </p:cNvPr>
          <p:cNvSpPr/>
          <p:nvPr/>
        </p:nvSpPr>
        <p:spPr>
          <a:xfrm>
            <a:off x="1573250" y="2538343"/>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8;p16">
            <a:extLst>
              <a:ext uri="{FF2B5EF4-FFF2-40B4-BE49-F238E27FC236}">
                <a16:creationId xmlns:a16="http://schemas.microsoft.com/office/drawing/2014/main" id="{B194E498-9D3E-2AD7-1E40-8887B1CD6C02}"/>
              </a:ext>
            </a:extLst>
          </p:cNvPr>
          <p:cNvSpPr txBox="1"/>
          <p:nvPr/>
        </p:nvSpPr>
        <p:spPr>
          <a:xfrm>
            <a:off x="1589363" y="2570293"/>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2</a:t>
            </a:r>
            <a:endParaRPr b="1" u="sng">
              <a:solidFill>
                <a:schemeClr val="dk1"/>
              </a:solidFill>
            </a:endParaRPr>
          </a:p>
        </p:txBody>
      </p:sp>
      <p:cxnSp>
        <p:nvCxnSpPr>
          <p:cNvPr id="27" name="Google Shape;299;p16">
            <a:extLst>
              <a:ext uri="{FF2B5EF4-FFF2-40B4-BE49-F238E27FC236}">
                <a16:creationId xmlns:a16="http://schemas.microsoft.com/office/drawing/2014/main" id="{27F69668-E3F7-2B1B-EE15-F5C275654EDB}"/>
              </a:ext>
            </a:extLst>
          </p:cNvPr>
          <p:cNvCxnSpPr/>
          <p:nvPr/>
        </p:nvCxnSpPr>
        <p:spPr>
          <a:xfrm>
            <a:off x="4236317" y="2185480"/>
            <a:ext cx="0" cy="429600"/>
          </a:xfrm>
          <a:prstGeom prst="straightConnector1">
            <a:avLst/>
          </a:prstGeom>
          <a:noFill/>
          <a:ln w="38100" cap="flat" cmpd="sng">
            <a:solidFill>
              <a:srgbClr val="FF0000"/>
            </a:solidFill>
            <a:prstDash val="solid"/>
            <a:round/>
            <a:headEnd type="none" w="med" len="med"/>
            <a:tailEnd type="none" w="med" len="med"/>
          </a:ln>
        </p:spPr>
      </p:cxnSp>
      <p:sp>
        <p:nvSpPr>
          <p:cNvPr id="28" name="Google Shape;300;p16">
            <a:extLst>
              <a:ext uri="{FF2B5EF4-FFF2-40B4-BE49-F238E27FC236}">
                <a16:creationId xmlns:a16="http://schemas.microsoft.com/office/drawing/2014/main" id="{83024E61-9588-7776-7146-92A29679BA80}"/>
              </a:ext>
            </a:extLst>
          </p:cNvPr>
          <p:cNvSpPr/>
          <p:nvPr/>
        </p:nvSpPr>
        <p:spPr>
          <a:xfrm>
            <a:off x="2499207" y="2336330"/>
            <a:ext cx="1442984" cy="3342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1;p16">
            <a:extLst>
              <a:ext uri="{FF2B5EF4-FFF2-40B4-BE49-F238E27FC236}">
                <a16:creationId xmlns:a16="http://schemas.microsoft.com/office/drawing/2014/main" id="{D492AB17-88B8-E0A4-C8C9-905D59070664}"/>
              </a:ext>
            </a:extLst>
          </p:cNvPr>
          <p:cNvSpPr txBox="1"/>
          <p:nvPr/>
        </p:nvSpPr>
        <p:spPr>
          <a:xfrm>
            <a:off x="2527624" y="2411496"/>
            <a:ext cx="13689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FFFFFF"/>
                </a:solidFill>
              </a:rPr>
              <a:t>1-3 months</a:t>
            </a:r>
            <a:endParaRPr sz="500" b="1" dirty="0">
              <a:solidFill>
                <a:schemeClr val="lt1"/>
              </a:solidFill>
            </a:endParaRPr>
          </a:p>
        </p:txBody>
      </p:sp>
      <p:sp>
        <p:nvSpPr>
          <p:cNvPr id="30" name="Google Shape;302;p16">
            <a:extLst>
              <a:ext uri="{FF2B5EF4-FFF2-40B4-BE49-F238E27FC236}">
                <a16:creationId xmlns:a16="http://schemas.microsoft.com/office/drawing/2014/main" id="{CAEEF479-90F6-6591-A539-A384F3EBEE45}"/>
              </a:ext>
            </a:extLst>
          </p:cNvPr>
          <p:cNvSpPr/>
          <p:nvPr/>
        </p:nvSpPr>
        <p:spPr>
          <a:xfrm>
            <a:off x="2499207" y="2672855"/>
            <a:ext cx="1442984" cy="1568100"/>
          </a:xfrm>
          <a:prstGeom prst="rect">
            <a:avLst/>
          </a:prstGeom>
          <a:solidFill>
            <a:srgbClr val="D6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3;p16">
            <a:extLst>
              <a:ext uri="{FF2B5EF4-FFF2-40B4-BE49-F238E27FC236}">
                <a16:creationId xmlns:a16="http://schemas.microsoft.com/office/drawing/2014/main" id="{7E7D3903-1382-C49F-D645-AA067DF82028}"/>
              </a:ext>
            </a:extLst>
          </p:cNvPr>
          <p:cNvSpPr txBox="1"/>
          <p:nvPr/>
        </p:nvSpPr>
        <p:spPr>
          <a:xfrm>
            <a:off x="2547114" y="2714034"/>
            <a:ext cx="1347171" cy="1512197"/>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900" b="1" u="sng" dirty="0">
                <a:solidFill>
                  <a:schemeClr val="dk1"/>
                </a:solidFill>
              </a:rPr>
              <a:t>Requesting Party (NGA/LGU)</a:t>
            </a:r>
            <a:endParaRPr lang="en" sz="900" b="1" u="sng" dirty="0">
              <a:solidFill>
                <a:srgbClr val="C00000"/>
              </a:solidFill>
            </a:endParaRPr>
          </a:p>
          <a:p>
            <a:pPr marL="0" lvl="0" indent="0" algn="ctr" rtl="0">
              <a:lnSpc>
                <a:spcPct val="90000"/>
              </a:lnSpc>
              <a:spcBef>
                <a:spcPts val="0"/>
              </a:spcBef>
              <a:spcAft>
                <a:spcPts val="0"/>
              </a:spcAft>
              <a:buNone/>
            </a:pPr>
            <a:endParaRPr lang="en" sz="700" b="1" u="sng" dirty="0">
              <a:solidFill>
                <a:srgbClr val="C00000"/>
              </a:solidFill>
            </a:endParaRPr>
          </a:p>
          <a:p>
            <a:pPr marL="0" lvl="0" indent="0" algn="ctr" rtl="0">
              <a:lnSpc>
                <a:spcPct val="90000"/>
              </a:lnSpc>
              <a:spcBef>
                <a:spcPts val="0"/>
              </a:spcBef>
              <a:spcAft>
                <a:spcPts val="0"/>
              </a:spcAft>
              <a:buNone/>
            </a:pPr>
            <a:endParaRPr lang="en" sz="700" b="1" u="sng" dirty="0">
              <a:solidFill>
                <a:srgbClr val="C00000"/>
              </a:solidFill>
            </a:endParaRPr>
          </a:p>
          <a:p>
            <a:pPr marL="0" lvl="0" indent="0" algn="ctr" rtl="0">
              <a:lnSpc>
                <a:spcPct val="90000"/>
              </a:lnSpc>
              <a:spcBef>
                <a:spcPts val="0"/>
              </a:spcBef>
              <a:spcAft>
                <a:spcPts val="0"/>
              </a:spcAft>
              <a:buNone/>
            </a:pPr>
            <a:r>
              <a:rPr lang="en" sz="900" dirty="0">
                <a:solidFill>
                  <a:schemeClr val="dk1"/>
                </a:solidFill>
              </a:rPr>
              <a:t>Submission of proposals with complete documentary requirements for the </a:t>
            </a:r>
            <a:r>
              <a:rPr lang="en" sz="900" u="sng" dirty="0">
                <a:solidFill>
                  <a:schemeClr val="dk1"/>
                </a:solidFill>
              </a:rPr>
              <a:t>identified priorities </a:t>
            </a:r>
            <a:endParaRPr sz="900" u="sng" dirty="0">
              <a:solidFill>
                <a:schemeClr val="dk1"/>
              </a:solidFill>
            </a:endParaRPr>
          </a:p>
          <a:p>
            <a:pPr marL="0" lvl="0" indent="0" algn="ctr" rtl="0">
              <a:lnSpc>
                <a:spcPct val="115000"/>
              </a:lnSpc>
              <a:spcBef>
                <a:spcPts val="0"/>
              </a:spcBef>
              <a:spcAft>
                <a:spcPts val="0"/>
              </a:spcAft>
              <a:buNone/>
            </a:pPr>
            <a:endParaRPr sz="700" b="1" dirty="0">
              <a:solidFill>
                <a:schemeClr val="dk1"/>
              </a:solidFill>
            </a:endParaRPr>
          </a:p>
        </p:txBody>
      </p:sp>
      <p:sp>
        <p:nvSpPr>
          <p:cNvPr id="32" name="Google Shape;309;p16">
            <a:extLst>
              <a:ext uri="{FF2B5EF4-FFF2-40B4-BE49-F238E27FC236}">
                <a16:creationId xmlns:a16="http://schemas.microsoft.com/office/drawing/2014/main" id="{49C19F14-6260-DB55-07E2-9566922CA73D}"/>
              </a:ext>
            </a:extLst>
          </p:cNvPr>
          <p:cNvSpPr/>
          <p:nvPr/>
        </p:nvSpPr>
        <p:spPr>
          <a:xfrm rot="3924353">
            <a:off x="3176338" y="1515756"/>
            <a:ext cx="530530" cy="922519"/>
          </a:xfrm>
          <a:prstGeom prst="upArrow">
            <a:avLst>
              <a:gd name="adj1" fmla="val 50000"/>
              <a:gd name="adj2" fmla="val 50000"/>
            </a:avLst>
          </a:prstGeom>
          <a:solidFill>
            <a:srgbClr val="073763"/>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10;p16">
            <a:extLst>
              <a:ext uri="{FF2B5EF4-FFF2-40B4-BE49-F238E27FC236}">
                <a16:creationId xmlns:a16="http://schemas.microsoft.com/office/drawing/2014/main" id="{B1CA6B62-B08C-4178-088A-1E18D8BB2E4F}"/>
              </a:ext>
            </a:extLst>
          </p:cNvPr>
          <p:cNvSpPr/>
          <p:nvPr/>
        </p:nvSpPr>
        <p:spPr>
          <a:xfrm>
            <a:off x="3203600" y="1847693"/>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1;p16">
            <a:extLst>
              <a:ext uri="{FF2B5EF4-FFF2-40B4-BE49-F238E27FC236}">
                <a16:creationId xmlns:a16="http://schemas.microsoft.com/office/drawing/2014/main" id="{42A2C2C4-DBF5-61AC-8EAA-3A12323CB6AF}"/>
              </a:ext>
            </a:extLst>
          </p:cNvPr>
          <p:cNvSpPr txBox="1"/>
          <p:nvPr/>
        </p:nvSpPr>
        <p:spPr>
          <a:xfrm>
            <a:off x="3219713" y="1879643"/>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3</a:t>
            </a:r>
            <a:endParaRPr b="1" u="sng">
              <a:solidFill>
                <a:schemeClr val="dk1"/>
              </a:solidFill>
            </a:endParaRPr>
          </a:p>
        </p:txBody>
      </p:sp>
      <p:cxnSp>
        <p:nvCxnSpPr>
          <p:cNvPr id="35" name="Google Shape;312;p16">
            <a:extLst>
              <a:ext uri="{FF2B5EF4-FFF2-40B4-BE49-F238E27FC236}">
                <a16:creationId xmlns:a16="http://schemas.microsoft.com/office/drawing/2014/main" id="{8A059319-E716-35B3-DAED-7B815EB8830E}"/>
              </a:ext>
            </a:extLst>
          </p:cNvPr>
          <p:cNvCxnSpPr/>
          <p:nvPr/>
        </p:nvCxnSpPr>
        <p:spPr>
          <a:xfrm>
            <a:off x="4236317" y="3938080"/>
            <a:ext cx="0" cy="429600"/>
          </a:xfrm>
          <a:prstGeom prst="straightConnector1">
            <a:avLst/>
          </a:prstGeom>
          <a:noFill/>
          <a:ln w="38100" cap="flat" cmpd="sng">
            <a:solidFill>
              <a:srgbClr val="FF0000"/>
            </a:solidFill>
            <a:prstDash val="solid"/>
            <a:round/>
            <a:headEnd type="none" w="med" len="med"/>
            <a:tailEnd type="none" w="med" len="med"/>
          </a:ln>
        </p:spPr>
      </p:cxnSp>
      <p:sp>
        <p:nvSpPr>
          <p:cNvPr id="36" name="Google Shape;138;p14">
            <a:extLst>
              <a:ext uri="{FF2B5EF4-FFF2-40B4-BE49-F238E27FC236}">
                <a16:creationId xmlns:a16="http://schemas.microsoft.com/office/drawing/2014/main" id="{911CFE41-28A6-6CC1-DB75-30357FF67597}"/>
              </a:ext>
            </a:extLst>
          </p:cNvPr>
          <p:cNvSpPr/>
          <p:nvPr/>
        </p:nvSpPr>
        <p:spPr>
          <a:xfrm rot="10800000">
            <a:off x="4325060" y="2783355"/>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p14">
            <a:extLst>
              <a:ext uri="{FF2B5EF4-FFF2-40B4-BE49-F238E27FC236}">
                <a16:creationId xmlns:a16="http://schemas.microsoft.com/office/drawing/2014/main" id="{9D249D44-D122-B0E7-F4AF-5ACE66158479}"/>
              </a:ext>
            </a:extLst>
          </p:cNvPr>
          <p:cNvSpPr txBox="1"/>
          <p:nvPr/>
        </p:nvSpPr>
        <p:spPr>
          <a:xfrm rot="973">
            <a:off x="4335946" y="2825729"/>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38" name="Google Shape;140;p14">
            <a:extLst>
              <a:ext uri="{FF2B5EF4-FFF2-40B4-BE49-F238E27FC236}">
                <a16:creationId xmlns:a16="http://schemas.microsoft.com/office/drawing/2014/main" id="{F5D5BDD6-B9F7-7C4E-455E-6C1AC176193B}"/>
              </a:ext>
            </a:extLst>
          </p:cNvPr>
          <p:cNvSpPr/>
          <p:nvPr/>
        </p:nvSpPr>
        <p:spPr>
          <a:xfrm rot="10800000">
            <a:off x="4325035" y="1885755"/>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1;p14">
            <a:extLst>
              <a:ext uri="{FF2B5EF4-FFF2-40B4-BE49-F238E27FC236}">
                <a16:creationId xmlns:a16="http://schemas.microsoft.com/office/drawing/2014/main" id="{7343F299-9B66-5956-624A-44E1DD9C5B2E}"/>
              </a:ext>
            </a:extLst>
          </p:cNvPr>
          <p:cNvSpPr txBox="1"/>
          <p:nvPr/>
        </p:nvSpPr>
        <p:spPr>
          <a:xfrm>
            <a:off x="4371485" y="2601880"/>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chemeClr val="lt1"/>
                </a:solidFill>
              </a:rPr>
              <a:t>OCD CO</a:t>
            </a:r>
            <a:endParaRPr sz="800" b="1" u="sng">
              <a:solidFill>
                <a:schemeClr val="lt1"/>
              </a:solidFill>
            </a:endParaRPr>
          </a:p>
        </p:txBody>
      </p:sp>
      <p:sp>
        <p:nvSpPr>
          <p:cNvPr id="40" name="Google Shape;142;p14">
            <a:extLst>
              <a:ext uri="{FF2B5EF4-FFF2-40B4-BE49-F238E27FC236}">
                <a16:creationId xmlns:a16="http://schemas.microsoft.com/office/drawing/2014/main" id="{1FC49CC6-024D-18BA-FE5F-1012579E3C62}"/>
              </a:ext>
            </a:extLst>
          </p:cNvPr>
          <p:cNvSpPr txBox="1"/>
          <p:nvPr/>
        </p:nvSpPr>
        <p:spPr>
          <a:xfrm>
            <a:off x="4356185" y="1951055"/>
            <a:ext cx="1059600" cy="53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dirty="0">
                <a:solidFill>
                  <a:schemeClr val="lt1"/>
                </a:solidFill>
              </a:rPr>
              <a:t>Review of Proposal and Endorsement to SND</a:t>
            </a:r>
            <a:endParaRPr sz="900" b="1" u="sng" dirty="0">
              <a:solidFill>
                <a:schemeClr val="lt1"/>
              </a:solidFill>
            </a:endParaRPr>
          </a:p>
        </p:txBody>
      </p:sp>
      <p:sp>
        <p:nvSpPr>
          <p:cNvPr id="41" name="Google Shape;143;p14">
            <a:extLst>
              <a:ext uri="{FF2B5EF4-FFF2-40B4-BE49-F238E27FC236}">
                <a16:creationId xmlns:a16="http://schemas.microsoft.com/office/drawing/2014/main" id="{270D5F44-A107-6C38-6448-245F4C2EBD8D}"/>
              </a:ext>
            </a:extLst>
          </p:cNvPr>
          <p:cNvSpPr/>
          <p:nvPr/>
        </p:nvSpPr>
        <p:spPr>
          <a:xfrm rot="10800000">
            <a:off x="5511724" y="2334630"/>
            <a:ext cx="11385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4;p14">
            <a:extLst>
              <a:ext uri="{FF2B5EF4-FFF2-40B4-BE49-F238E27FC236}">
                <a16:creationId xmlns:a16="http://schemas.microsoft.com/office/drawing/2014/main" id="{78EF99C8-BFA2-E1DC-833B-9003FDD6E118}"/>
              </a:ext>
            </a:extLst>
          </p:cNvPr>
          <p:cNvSpPr txBox="1"/>
          <p:nvPr/>
        </p:nvSpPr>
        <p:spPr>
          <a:xfrm rot="915">
            <a:off x="5525172" y="2377005"/>
            <a:ext cx="11274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dirty="0">
                <a:solidFill>
                  <a:srgbClr val="FFFFFF"/>
                </a:solidFill>
              </a:rPr>
              <a:t>3-5 Working Days</a:t>
            </a:r>
            <a:endParaRPr sz="500" b="1" dirty="0">
              <a:solidFill>
                <a:schemeClr val="lt1"/>
              </a:solidFill>
            </a:endParaRPr>
          </a:p>
        </p:txBody>
      </p:sp>
      <p:sp>
        <p:nvSpPr>
          <p:cNvPr id="43" name="Google Shape;145;p14">
            <a:extLst>
              <a:ext uri="{FF2B5EF4-FFF2-40B4-BE49-F238E27FC236}">
                <a16:creationId xmlns:a16="http://schemas.microsoft.com/office/drawing/2014/main" id="{FA703376-8E96-5104-7C52-8FE508E1AE38}"/>
              </a:ext>
            </a:extLst>
          </p:cNvPr>
          <p:cNvSpPr/>
          <p:nvPr/>
        </p:nvSpPr>
        <p:spPr>
          <a:xfrm rot="10800000">
            <a:off x="5511898" y="1437030"/>
            <a:ext cx="11274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6;p14">
            <a:extLst>
              <a:ext uri="{FF2B5EF4-FFF2-40B4-BE49-F238E27FC236}">
                <a16:creationId xmlns:a16="http://schemas.microsoft.com/office/drawing/2014/main" id="{F4B211E5-4921-4EEC-50BC-41CD7703B535}"/>
              </a:ext>
            </a:extLst>
          </p:cNvPr>
          <p:cNvSpPr txBox="1"/>
          <p:nvPr/>
        </p:nvSpPr>
        <p:spPr>
          <a:xfrm>
            <a:off x="5473035" y="2107530"/>
            <a:ext cx="1211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chemeClr val="lt1"/>
                </a:solidFill>
              </a:rPr>
              <a:t>SND/C, NDRRMC</a:t>
            </a:r>
            <a:endParaRPr sz="800" b="1" u="sng">
              <a:solidFill>
                <a:schemeClr val="lt1"/>
              </a:solidFill>
            </a:endParaRPr>
          </a:p>
        </p:txBody>
      </p:sp>
      <p:sp>
        <p:nvSpPr>
          <p:cNvPr id="45" name="Google Shape;147;p14">
            <a:extLst>
              <a:ext uri="{FF2B5EF4-FFF2-40B4-BE49-F238E27FC236}">
                <a16:creationId xmlns:a16="http://schemas.microsoft.com/office/drawing/2014/main" id="{707E4839-08A7-07AB-F5E4-AC5780A7A9B1}"/>
              </a:ext>
            </a:extLst>
          </p:cNvPr>
          <p:cNvSpPr txBox="1"/>
          <p:nvPr/>
        </p:nvSpPr>
        <p:spPr>
          <a:xfrm>
            <a:off x="5473047" y="1513005"/>
            <a:ext cx="11541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rPr>
              <a:t>Approves and signs recommendation letter to OP</a:t>
            </a:r>
            <a:endParaRPr sz="800" b="1">
              <a:solidFill>
                <a:schemeClr val="lt1"/>
              </a:solidFill>
            </a:endParaRPr>
          </a:p>
        </p:txBody>
      </p:sp>
      <p:sp>
        <p:nvSpPr>
          <p:cNvPr id="46" name="Google Shape;148;p14">
            <a:extLst>
              <a:ext uri="{FF2B5EF4-FFF2-40B4-BE49-F238E27FC236}">
                <a16:creationId xmlns:a16="http://schemas.microsoft.com/office/drawing/2014/main" id="{6DBAFC67-5137-0E03-4715-1A3A7FB5B87E}"/>
              </a:ext>
            </a:extLst>
          </p:cNvPr>
          <p:cNvSpPr/>
          <p:nvPr/>
        </p:nvSpPr>
        <p:spPr>
          <a:xfrm rot="10800000">
            <a:off x="6766585" y="2004080"/>
            <a:ext cx="1059600" cy="291300"/>
          </a:xfrm>
          <a:prstGeom prst="round2SameRect">
            <a:avLst>
              <a:gd name="adj1" fmla="val 16667"/>
              <a:gd name="adj2"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9;p14">
            <a:extLst>
              <a:ext uri="{FF2B5EF4-FFF2-40B4-BE49-F238E27FC236}">
                <a16:creationId xmlns:a16="http://schemas.microsoft.com/office/drawing/2014/main" id="{B4D83C00-9C97-BA79-E55A-BB9540F23199}"/>
              </a:ext>
            </a:extLst>
          </p:cNvPr>
          <p:cNvSpPr txBox="1"/>
          <p:nvPr/>
        </p:nvSpPr>
        <p:spPr>
          <a:xfrm rot="973">
            <a:off x="6777471" y="2046454"/>
            <a:ext cx="1059600" cy="2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FFFFFF"/>
                </a:solidFill>
              </a:rPr>
              <a:t>1-2 Working Days</a:t>
            </a:r>
            <a:endParaRPr sz="500" b="1">
              <a:solidFill>
                <a:schemeClr val="lt1"/>
              </a:solidFill>
            </a:endParaRPr>
          </a:p>
        </p:txBody>
      </p:sp>
      <p:sp>
        <p:nvSpPr>
          <p:cNvPr id="48" name="Google Shape;150;p14">
            <a:extLst>
              <a:ext uri="{FF2B5EF4-FFF2-40B4-BE49-F238E27FC236}">
                <a16:creationId xmlns:a16="http://schemas.microsoft.com/office/drawing/2014/main" id="{19DAF7E5-BF77-D262-5C7D-4F1EF055BC2E}"/>
              </a:ext>
            </a:extLst>
          </p:cNvPr>
          <p:cNvSpPr/>
          <p:nvPr/>
        </p:nvSpPr>
        <p:spPr>
          <a:xfrm rot="10800000">
            <a:off x="6766560" y="1106480"/>
            <a:ext cx="1059600" cy="895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1;p14">
            <a:extLst>
              <a:ext uri="{FF2B5EF4-FFF2-40B4-BE49-F238E27FC236}">
                <a16:creationId xmlns:a16="http://schemas.microsoft.com/office/drawing/2014/main" id="{008FDC52-9D02-58CF-6BA3-B9F8C38CBC08}"/>
              </a:ext>
            </a:extLst>
          </p:cNvPr>
          <p:cNvSpPr txBox="1"/>
          <p:nvPr/>
        </p:nvSpPr>
        <p:spPr>
          <a:xfrm>
            <a:off x="6838962" y="1794779"/>
            <a:ext cx="968100" cy="206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chemeClr val="lt1"/>
                </a:solidFill>
              </a:rPr>
              <a:t>OCD CO</a:t>
            </a:r>
            <a:endParaRPr sz="800" b="1" u="sng" dirty="0">
              <a:solidFill>
                <a:schemeClr val="lt1"/>
              </a:solidFill>
            </a:endParaRPr>
          </a:p>
        </p:txBody>
      </p:sp>
      <p:sp>
        <p:nvSpPr>
          <p:cNvPr id="50" name="Google Shape;152;p14">
            <a:extLst>
              <a:ext uri="{FF2B5EF4-FFF2-40B4-BE49-F238E27FC236}">
                <a16:creationId xmlns:a16="http://schemas.microsoft.com/office/drawing/2014/main" id="{F1C71ADC-AD97-FCFC-D2BA-69156F2A6046}"/>
              </a:ext>
            </a:extLst>
          </p:cNvPr>
          <p:cNvSpPr txBox="1"/>
          <p:nvPr/>
        </p:nvSpPr>
        <p:spPr>
          <a:xfrm>
            <a:off x="6797710" y="1171780"/>
            <a:ext cx="10596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rgbClr val="FFFFFF"/>
                </a:solidFill>
              </a:rPr>
              <a:t>Transmittal of Request to OP for approval</a:t>
            </a:r>
            <a:endParaRPr sz="800" b="1" dirty="0">
              <a:solidFill>
                <a:schemeClr val="lt1"/>
              </a:solidFill>
            </a:endParaRPr>
          </a:p>
        </p:txBody>
      </p:sp>
      <p:sp>
        <p:nvSpPr>
          <p:cNvPr id="51" name="Google Shape;159;p14">
            <a:extLst>
              <a:ext uri="{FF2B5EF4-FFF2-40B4-BE49-F238E27FC236}">
                <a16:creationId xmlns:a16="http://schemas.microsoft.com/office/drawing/2014/main" id="{8E40B660-950D-7503-1D68-1C4D0FF328F1}"/>
              </a:ext>
            </a:extLst>
          </p:cNvPr>
          <p:cNvSpPr/>
          <p:nvPr/>
        </p:nvSpPr>
        <p:spPr>
          <a:xfrm>
            <a:off x="8013284" y="1301366"/>
            <a:ext cx="1014300" cy="759764"/>
          </a:xfrm>
          <a:prstGeom prst="roundRect">
            <a:avLst>
              <a:gd name="adj" fmla="val 16667"/>
            </a:avLst>
          </a:prstGeom>
          <a:solidFill>
            <a:srgbClr val="ED7D3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0;p14">
            <a:extLst>
              <a:ext uri="{FF2B5EF4-FFF2-40B4-BE49-F238E27FC236}">
                <a16:creationId xmlns:a16="http://schemas.microsoft.com/office/drawing/2014/main" id="{105AD15B-A1EB-714C-46D7-F870C6D9A216}"/>
              </a:ext>
            </a:extLst>
          </p:cNvPr>
          <p:cNvSpPr txBox="1"/>
          <p:nvPr/>
        </p:nvSpPr>
        <p:spPr>
          <a:xfrm>
            <a:off x="7953059" y="1474180"/>
            <a:ext cx="1127400" cy="531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900" b="1" dirty="0">
                <a:solidFill>
                  <a:srgbClr val="FFFFFF"/>
                </a:solidFill>
              </a:rPr>
              <a:t>Sub-Total OCD&amp;DND:</a:t>
            </a:r>
            <a:endParaRPr sz="900" b="1" dirty="0">
              <a:solidFill>
                <a:srgbClr val="FFFFFF"/>
              </a:solidFill>
            </a:endParaRPr>
          </a:p>
          <a:p>
            <a:pPr marL="0" lvl="0" indent="0" algn="ctr" rtl="0">
              <a:lnSpc>
                <a:spcPct val="115000"/>
              </a:lnSpc>
              <a:spcBef>
                <a:spcPts val="0"/>
              </a:spcBef>
              <a:spcAft>
                <a:spcPts val="0"/>
              </a:spcAft>
              <a:buNone/>
            </a:pPr>
            <a:r>
              <a:rPr lang="en" sz="900" b="1" dirty="0">
                <a:solidFill>
                  <a:srgbClr val="FFFFFF"/>
                </a:solidFill>
              </a:rPr>
              <a:t>7-12 working days </a:t>
            </a:r>
            <a:endParaRPr sz="900" b="1" dirty="0">
              <a:solidFill>
                <a:srgbClr val="FFFFFF"/>
              </a:solidFill>
            </a:endParaRPr>
          </a:p>
          <a:p>
            <a:pPr marL="0" lvl="0" indent="0" algn="ctr" rtl="0">
              <a:lnSpc>
                <a:spcPct val="115000"/>
              </a:lnSpc>
              <a:spcBef>
                <a:spcPts val="0"/>
              </a:spcBef>
              <a:spcAft>
                <a:spcPts val="0"/>
              </a:spcAft>
              <a:buNone/>
            </a:pPr>
            <a:endParaRPr sz="900" b="1" dirty="0">
              <a:solidFill>
                <a:schemeClr val="dk1"/>
              </a:solidFill>
            </a:endParaRPr>
          </a:p>
        </p:txBody>
      </p:sp>
      <p:sp>
        <p:nvSpPr>
          <p:cNvPr id="53" name="Google Shape;169;p14">
            <a:extLst>
              <a:ext uri="{FF2B5EF4-FFF2-40B4-BE49-F238E27FC236}">
                <a16:creationId xmlns:a16="http://schemas.microsoft.com/office/drawing/2014/main" id="{2E403B37-0D0B-22DD-BBFA-FB2CFE95D318}"/>
              </a:ext>
            </a:extLst>
          </p:cNvPr>
          <p:cNvSpPr/>
          <p:nvPr/>
        </p:nvSpPr>
        <p:spPr>
          <a:xfrm rot="3924353">
            <a:off x="4590198" y="982368"/>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0;p14">
            <a:extLst>
              <a:ext uri="{FF2B5EF4-FFF2-40B4-BE49-F238E27FC236}">
                <a16:creationId xmlns:a16="http://schemas.microsoft.com/office/drawing/2014/main" id="{CDBC9E92-5FE4-54E0-F4F9-FC4E25A172C2}"/>
              </a:ext>
            </a:extLst>
          </p:cNvPr>
          <p:cNvSpPr/>
          <p:nvPr/>
        </p:nvSpPr>
        <p:spPr>
          <a:xfrm>
            <a:off x="4541260" y="1314305"/>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1;p14">
            <a:extLst>
              <a:ext uri="{FF2B5EF4-FFF2-40B4-BE49-F238E27FC236}">
                <a16:creationId xmlns:a16="http://schemas.microsoft.com/office/drawing/2014/main" id="{B694D918-D633-C208-43E2-2520972E7313}"/>
              </a:ext>
            </a:extLst>
          </p:cNvPr>
          <p:cNvSpPr txBox="1"/>
          <p:nvPr/>
        </p:nvSpPr>
        <p:spPr>
          <a:xfrm>
            <a:off x="4541273" y="1324380"/>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4</a:t>
            </a:r>
            <a:endParaRPr b="1" u="sng">
              <a:solidFill>
                <a:schemeClr val="dk1"/>
              </a:solidFill>
            </a:endParaRPr>
          </a:p>
        </p:txBody>
      </p:sp>
      <p:sp>
        <p:nvSpPr>
          <p:cNvPr id="56" name="Google Shape;172;p14">
            <a:extLst>
              <a:ext uri="{FF2B5EF4-FFF2-40B4-BE49-F238E27FC236}">
                <a16:creationId xmlns:a16="http://schemas.microsoft.com/office/drawing/2014/main" id="{39C5B05F-ADDB-9107-8D33-A91C5CF6B7B4}"/>
              </a:ext>
            </a:extLst>
          </p:cNvPr>
          <p:cNvSpPr/>
          <p:nvPr/>
        </p:nvSpPr>
        <p:spPr>
          <a:xfrm rot="3924353">
            <a:off x="5830935" y="498256"/>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3;p14">
            <a:extLst>
              <a:ext uri="{FF2B5EF4-FFF2-40B4-BE49-F238E27FC236}">
                <a16:creationId xmlns:a16="http://schemas.microsoft.com/office/drawing/2014/main" id="{24895C64-04B6-DD67-210C-52187E1A9E57}"/>
              </a:ext>
            </a:extLst>
          </p:cNvPr>
          <p:cNvSpPr/>
          <p:nvPr/>
        </p:nvSpPr>
        <p:spPr>
          <a:xfrm>
            <a:off x="5781998" y="830193"/>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4;p14">
            <a:extLst>
              <a:ext uri="{FF2B5EF4-FFF2-40B4-BE49-F238E27FC236}">
                <a16:creationId xmlns:a16="http://schemas.microsoft.com/office/drawing/2014/main" id="{AF735E2F-417B-7DAD-4B77-37CCB24AC236}"/>
              </a:ext>
            </a:extLst>
          </p:cNvPr>
          <p:cNvSpPr txBox="1"/>
          <p:nvPr/>
        </p:nvSpPr>
        <p:spPr>
          <a:xfrm>
            <a:off x="5782010" y="881043"/>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5</a:t>
            </a:r>
            <a:endParaRPr b="1" u="sng">
              <a:solidFill>
                <a:schemeClr val="dk1"/>
              </a:solidFill>
            </a:endParaRPr>
          </a:p>
        </p:txBody>
      </p:sp>
      <p:sp>
        <p:nvSpPr>
          <p:cNvPr id="59" name="Google Shape;175;p14">
            <a:extLst>
              <a:ext uri="{FF2B5EF4-FFF2-40B4-BE49-F238E27FC236}">
                <a16:creationId xmlns:a16="http://schemas.microsoft.com/office/drawing/2014/main" id="{1531CE24-7489-CB20-C3EB-F5E5DD469528}"/>
              </a:ext>
            </a:extLst>
          </p:cNvPr>
          <p:cNvSpPr/>
          <p:nvPr/>
        </p:nvSpPr>
        <p:spPr>
          <a:xfrm rot="3924353">
            <a:off x="6995198" y="82181"/>
            <a:ext cx="530530" cy="922519"/>
          </a:xfrm>
          <a:prstGeom prst="upArrow">
            <a:avLst>
              <a:gd name="adj1" fmla="val 50000"/>
              <a:gd name="adj2" fmla="val 50000"/>
            </a:avLst>
          </a:prstGeom>
          <a:solidFill>
            <a:srgbClr val="ED7D31"/>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p14">
            <a:extLst>
              <a:ext uri="{FF2B5EF4-FFF2-40B4-BE49-F238E27FC236}">
                <a16:creationId xmlns:a16="http://schemas.microsoft.com/office/drawing/2014/main" id="{1F956157-5315-494C-4582-2DD52230B938}"/>
              </a:ext>
            </a:extLst>
          </p:cNvPr>
          <p:cNvSpPr/>
          <p:nvPr/>
        </p:nvSpPr>
        <p:spPr>
          <a:xfrm>
            <a:off x="6946260" y="414118"/>
            <a:ext cx="349500" cy="342900"/>
          </a:xfrm>
          <a:prstGeom prst="ellipse">
            <a:avLst/>
          </a:prstGeom>
          <a:solidFill>
            <a:srgbClr val="D6DCE5"/>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7;p14">
            <a:extLst>
              <a:ext uri="{FF2B5EF4-FFF2-40B4-BE49-F238E27FC236}">
                <a16:creationId xmlns:a16="http://schemas.microsoft.com/office/drawing/2014/main" id="{4AEAA6AB-127C-6150-71A0-3C3FE1342ACB}"/>
              </a:ext>
            </a:extLst>
          </p:cNvPr>
          <p:cNvSpPr txBox="1"/>
          <p:nvPr/>
        </p:nvSpPr>
        <p:spPr>
          <a:xfrm>
            <a:off x="6946273" y="454943"/>
            <a:ext cx="3495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6</a:t>
            </a:r>
            <a:endParaRPr b="1" u="sng">
              <a:solidFill>
                <a:schemeClr val="dk1"/>
              </a:solidFill>
            </a:endParaRPr>
          </a:p>
        </p:txBody>
      </p:sp>
      <p:sp>
        <p:nvSpPr>
          <p:cNvPr id="62" name="Google Shape;155;p14">
            <a:extLst>
              <a:ext uri="{FF2B5EF4-FFF2-40B4-BE49-F238E27FC236}">
                <a16:creationId xmlns:a16="http://schemas.microsoft.com/office/drawing/2014/main" id="{7BA63C5C-5CA8-E9D8-6C08-719563AB2874}"/>
              </a:ext>
            </a:extLst>
          </p:cNvPr>
          <p:cNvSpPr/>
          <p:nvPr/>
        </p:nvSpPr>
        <p:spPr>
          <a:xfrm rot="10800000">
            <a:off x="26287" y="99752"/>
            <a:ext cx="4629559" cy="753743"/>
          </a:xfrm>
          <a:prstGeom prst="homePlate">
            <a:avLst>
              <a:gd name="adj" fmla="val 50000"/>
            </a:avLst>
          </a:prstGeom>
          <a:solidFill>
            <a:srgbClr val="38761D"/>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6;p14">
            <a:extLst>
              <a:ext uri="{FF2B5EF4-FFF2-40B4-BE49-F238E27FC236}">
                <a16:creationId xmlns:a16="http://schemas.microsoft.com/office/drawing/2014/main" id="{CF8E8DE9-944E-E9EE-AB3C-6516732AEE96}"/>
              </a:ext>
            </a:extLst>
          </p:cNvPr>
          <p:cNvSpPr txBox="1"/>
          <p:nvPr/>
        </p:nvSpPr>
        <p:spPr>
          <a:xfrm>
            <a:off x="406175" y="162566"/>
            <a:ext cx="3884699" cy="641821"/>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 sz="1600" dirty="0">
                <a:solidFill>
                  <a:srgbClr val="FFFFFF"/>
                </a:solidFill>
              </a:rPr>
              <a:t>Process Flow for Phase IV – W</a:t>
            </a:r>
            <a:r>
              <a:rPr lang="en-PH" sz="1600" dirty="0" err="1">
                <a:solidFill>
                  <a:srgbClr val="FFFFFF"/>
                </a:solidFill>
              </a:rPr>
              <a:t>i</a:t>
            </a:r>
            <a:r>
              <a:rPr lang="en" sz="1600" dirty="0">
                <a:solidFill>
                  <a:srgbClr val="FFFFFF"/>
                </a:solidFill>
              </a:rPr>
              <a:t>th PDNA and RRP (If Necessary)</a:t>
            </a:r>
          </a:p>
        </p:txBody>
      </p:sp>
    </p:spTree>
    <p:extLst>
      <p:ext uri="{BB962C8B-B14F-4D97-AF65-F5344CB8AC3E}">
        <p14:creationId xmlns:p14="http://schemas.microsoft.com/office/powerpoint/2010/main" val="8501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500" fill="hold"/>
                                        <p:tgtEl>
                                          <p:spTgt spid="58"/>
                                        </p:tgtEl>
                                        <p:attrNameLst>
                                          <p:attrName>ppt_x</p:attrName>
                                        </p:attrNameLst>
                                      </p:cBhvr>
                                      <p:tavLst>
                                        <p:tav tm="0">
                                          <p:val>
                                            <p:strVal val="#ppt_x"/>
                                          </p:val>
                                        </p:tav>
                                        <p:tav tm="100000">
                                          <p:val>
                                            <p:strVal val="#ppt_x"/>
                                          </p:val>
                                        </p:tav>
                                      </p:tavLst>
                                    </p:anim>
                                    <p:anim calcmode="lin" valueType="num">
                                      <p:cBhvr additive="base">
                                        <p:cTn id="64" dur="500" fill="hold"/>
                                        <p:tgtEl>
                                          <p:spTgt spid="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ppt_x"/>
                                          </p:val>
                                        </p:tav>
                                        <p:tav tm="100000">
                                          <p:val>
                                            <p:strVal val="#ppt_x"/>
                                          </p:val>
                                        </p:tav>
                                      </p:tavLst>
                                    </p:anim>
                                    <p:anim calcmode="lin" valueType="num">
                                      <p:cBhvr additive="base">
                                        <p:cTn id="68" dur="500" fill="hold"/>
                                        <p:tgtEl>
                                          <p:spTgt spid="5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ppt_x"/>
                                          </p:val>
                                        </p:tav>
                                        <p:tav tm="100000">
                                          <p:val>
                                            <p:strVal val="#ppt_x"/>
                                          </p:val>
                                        </p:tav>
                                      </p:tavLst>
                                    </p:anim>
                                    <p:anim calcmode="lin" valueType="num">
                                      <p:cBhvr additive="base">
                                        <p:cTn id="72" dur="500" fill="hold"/>
                                        <p:tgtEl>
                                          <p:spTgt spid="4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ppt_x"/>
                                          </p:val>
                                        </p:tav>
                                        <p:tav tm="100000">
                                          <p:val>
                                            <p:strVal val="#ppt_x"/>
                                          </p:val>
                                        </p:tav>
                                      </p:tavLst>
                                    </p:anim>
                                    <p:anim calcmode="lin" valueType="num">
                                      <p:cBhvr additive="base">
                                        <p:cTn id="76" dur="500" fill="hold"/>
                                        <p:tgtEl>
                                          <p:spTgt spid="4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ppt_x"/>
                                          </p:val>
                                        </p:tav>
                                        <p:tav tm="100000">
                                          <p:val>
                                            <p:strVal val="#ppt_x"/>
                                          </p:val>
                                        </p:tav>
                                      </p:tavLst>
                                    </p:anim>
                                    <p:anim calcmode="lin" valueType="num">
                                      <p:cBhvr additive="base">
                                        <p:cTn id="84" dur="500" fill="hold"/>
                                        <p:tgtEl>
                                          <p:spTgt spid="4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ppt_x"/>
                                          </p:val>
                                        </p:tav>
                                        <p:tav tm="100000">
                                          <p:val>
                                            <p:strVal val="#ppt_x"/>
                                          </p:val>
                                        </p:tav>
                                      </p:tavLst>
                                    </p:anim>
                                    <p:anim calcmode="lin" valueType="num">
                                      <p:cBhvr additive="base">
                                        <p:cTn id="88" dur="500" fill="hold"/>
                                        <p:tgtEl>
                                          <p:spTgt spid="5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additive="base">
                                        <p:cTn id="91" dur="500" fill="hold"/>
                                        <p:tgtEl>
                                          <p:spTgt spid="60"/>
                                        </p:tgtEl>
                                        <p:attrNameLst>
                                          <p:attrName>ppt_x</p:attrName>
                                        </p:attrNameLst>
                                      </p:cBhvr>
                                      <p:tavLst>
                                        <p:tav tm="0">
                                          <p:val>
                                            <p:strVal val="#ppt_x"/>
                                          </p:val>
                                        </p:tav>
                                        <p:tav tm="100000">
                                          <p:val>
                                            <p:strVal val="#ppt_x"/>
                                          </p:val>
                                        </p:tav>
                                      </p:tavLst>
                                    </p:anim>
                                    <p:anim calcmode="lin" valueType="num">
                                      <p:cBhvr additive="base">
                                        <p:cTn id="92" dur="500" fill="hold"/>
                                        <p:tgtEl>
                                          <p:spTgt spid="6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additive="base">
                                        <p:cTn id="95" dur="500" fill="hold"/>
                                        <p:tgtEl>
                                          <p:spTgt spid="61"/>
                                        </p:tgtEl>
                                        <p:attrNameLst>
                                          <p:attrName>ppt_x</p:attrName>
                                        </p:attrNameLst>
                                      </p:cBhvr>
                                      <p:tavLst>
                                        <p:tav tm="0">
                                          <p:val>
                                            <p:strVal val="#ppt_x"/>
                                          </p:val>
                                        </p:tav>
                                        <p:tav tm="100000">
                                          <p:val>
                                            <p:strVal val="#ppt_x"/>
                                          </p:val>
                                        </p:tav>
                                      </p:tavLst>
                                    </p:anim>
                                    <p:anim calcmode="lin" valueType="num">
                                      <p:cBhvr additive="base">
                                        <p:cTn id="96" dur="500" fill="hold"/>
                                        <p:tgtEl>
                                          <p:spTgt spid="6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 calcmode="lin" valueType="num">
                                      <p:cBhvr additive="base">
                                        <p:cTn id="99" dur="500" fill="hold"/>
                                        <p:tgtEl>
                                          <p:spTgt spid="59"/>
                                        </p:tgtEl>
                                        <p:attrNameLst>
                                          <p:attrName>ppt_x</p:attrName>
                                        </p:attrNameLst>
                                      </p:cBhvr>
                                      <p:tavLst>
                                        <p:tav tm="0">
                                          <p:val>
                                            <p:strVal val="#ppt_x"/>
                                          </p:val>
                                        </p:tav>
                                        <p:tav tm="100000">
                                          <p:val>
                                            <p:strVal val="#ppt_x"/>
                                          </p:val>
                                        </p:tav>
                                      </p:tavLst>
                                    </p:anim>
                                    <p:anim calcmode="lin" valueType="num">
                                      <p:cBhvr additive="base">
                                        <p:cTn id="100" dur="500" fill="hold"/>
                                        <p:tgtEl>
                                          <p:spTgt spid="5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 calcmode="lin" valueType="num">
                                      <p:cBhvr additive="base">
                                        <p:cTn id="103" dur="500" fill="hold"/>
                                        <p:tgtEl>
                                          <p:spTgt spid="51"/>
                                        </p:tgtEl>
                                        <p:attrNameLst>
                                          <p:attrName>ppt_x</p:attrName>
                                        </p:attrNameLst>
                                      </p:cBhvr>
                                      <p:tavLst>
                                        <p:tav tm="0">
                                          <p:val>
                                            <p:strVal val="#ppt_x"/>
                                          </p:val>
                                        </p:tav>
                                        <p:tav tm="100000">
                                          <p:val>
                                            <p:strVal val="#ppt_x"/>
                                          </p:val>
                                        </p:tav>
                                      </p:tavLst>
                                    </p:anim>
                                    <p:anim calcmode="lin" valueType="num">
                                      <p:cBhvr additive="base">
                                        <p:cTn id="104" dur="500" fill="hold"/>
                                        <p:tgtEl>
                                          <p:spTgt spid="5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additive="base">
                                        <p:cTn id="107" dur="500" fill="hold"/>
                                        <p:tgtEl>
                                          <p:spTgt spid="52"/>
                                        </p:tgtEl>
                                        <p:attrNameLst>
                                          <p:attrName>ppt_x</p:attrName>
                                        </p:attrNameLst>
                                      </p:cBhvr>
                                      <p:tavLst>
                                        <p:tav tm="0">
                                          <p:val>
                                            <p:strVal val="#ppt_x"/>
                                          </p:val>
                                        </p:tav>
                                        <p:tav tm="100000">
                                          <p:val>
                                            <p:strVal val="#ppt_x"/>
                                          </p:val>
                                        </p:tav>
                                      </p:tavLst>
                                    </p:anim>
                                    <p:anim calcmode="lin" valueType="num">
                                      <p:cBhvr additive="base">
                                        <p:cTn id="108" dur="500" fill="hold"/>
                                        <p:tgtEl>
                                          <p:spTgt spid="5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anim calcmode="lin" valueType="num">
                                      <p:cBhvr additive="base">
                                        <p:cTn id="111" dur="500" fill="hold"/>
                                        <p:tgtEl>
                                          <p:spTgt spid="62"/>
                                        </p:tgtEl>
                                        <p:attrNameLst>
                                          <p:attrName>ppt_x</p:attrName>
                                        </p:attrNameLst>
                                      </p:cBhvr>
                                      <p:tavLst>
                                        <p:tav tm="0">
                                          <p:val>
                                            <p:strVal val="#ppt_x"/>
                                          </p:val>
                                        </p:tav>
                                        <p:tav tm="100000">
                                          <p:val>
                                            <p:strVal val="#ppt_x"/>
                                          </p:val>
                                        </p:tav>
                                      </p:tavLst>
                                    </p:anim>
                                    <p:anim calcmode="lin" valueType="num">
                                      <p:cBhvr additive="base">
                                        <p:cTn id="112" dur="500" fill="hold"/>
                                        <p:tgtEl>
                                          <p:spTgt spid="6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3"/>
                                        </p:tgtEl>
                                        <p:attrNameLst>
                                          <p:attrName>style.visibility</p:attrName>
                                        </p:attrNameLst>
                                      </p:cBhvr>
                                      <p:to>
                                        <p:strVal val="visible"/>
                                      </p:to>
                                    </p:set>
                                    <p:anim calcmode="lin" valueType="num">
                                      <p:cBhvr additive="base">
                                        <p:cTn id="115" dur="500" fill="hold"/>
                                        <p:tgtEl>
                                          <p:spTgt spid="63"/>
                                        </p:tgtEl>
                                        <p:attrNameLst>
                                          <p:attrName>ppt_x</p:attrName>
                                        </p:attrNameLst>
                                      </p:cBhvr>
                                      <p:tavLst>
                                        <p:tav tm="0">
                                          <p:val>
                                            <p:strVal val="#ppt_x"/>
                                          </p:val>
                                        </p:tav>
                                        <p:tav tm="100000">
                                          <p:val>
                                            <p:strVal val="#ppt_x"/>
                                          </p:val>
                                        </p:tav>
                                      </p:tavLst>
                                    </p:anim>
                                    <p:anim calcmode="lin" valueType="num">
                                      <p:cBhvr additive="base">
                                        <p:cTn id="11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animBg="1"/>
      <p:bldP spid="39" grpId="0"/>
      <p:bldP spid="40" grpId="0"/>
      <p:bldP spid="41" grpId="0" animBg="1"/>
      <p:bldP spid="42" grpId="0"/>
      <p:bldP spid="43" grpId="0" animBg="1"/>
      <p:bldP spid="44" grpId="0"/>
      <p:bldP spid="45" grpId="0"/>
      <p:bldP spid="46" grpId="0" animBg="1"/>
      <p:bldP spid="47" grpId="0"/>
      <p:bldP spid="48" grpId="0" animBg="1"/>
      <p:bldP spid="49" grpId="0"/>
      <p:bldP spid="50" grpId="0"/>
      <p:bldP spid="51" grpId="0" animBg="1"/>
      <p:bldP spid="52" grpId="0"/>
      <p:bldP spid="53" grpId="0" animBg="1"/>
      <p:bldP spid="54" grpId="0" animBg="1"/>
      <p:bldP spid="55" grpId="0"/>
      <p:bldP spid="56" grpId="0" animBg="1"/>
      <p:bldP spid="57" grpId="0" animBg="1"/>
      <p:bldP spid="58" grpId="0"/>
      <p:bldP spid="59" grpId="0" animBg="1"/>
      <p:bldP spid="60" grpId="0" animBg="1"/>
      <p:bldP spid="61" grpId="0"/>
      <p:bldP spid="62" grpId="0" animBg="1"/>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284C3697-DCD5-7086-A1AD-D5BED4C4D5C7}"/>
              </a:ext>
            </a:extLst>
          </p:cNvPr>
          <p:cNvSpPr txBox="1">
            <a:spLocks noGrp="1"/>
          </p:cNvSpPr>
          <p:nvPr>
            <p:ph type="title"/>
          </p:nvPr>
        </p:nvSpPr>
        <p:spPr>
          <a:xfrm>
            <a:off x="135467" y="120175"/>
            <a:ext cx="8283787" cy="572700"/>
          </a:xfrm>
          <a:prstGeom prst="rect">
            <a:avLst/>
          </a:prstGeom>
        </p:spPr>
        <p:txBody>
          <a:bodyPr spcFirstLastPara="1" wrap="square" lIns="91425" tIns="91425" rIns="91425" bIns="91425" anchor="t" anchorCtr="0">
            <a:normAutofit fontScale="90000"/>
          </a:bodyPr>
          <a:lstStyle/>
          <a:p>
            <a:pPr marL="0" lvl="0" indent="0" algn="just" rtl="0">
              <a:spcBef>
                <a:spcPts val="0"/>
              </a:spcBef>
              <a:spcAft>
                <a:spcPts val="0"/>
              </a:spcAft>
              <a:buNone/>
            </a:pPr>
            <a:r>
              <a:rPr lang="en-US" b="1" dirty="0">
                <a:solidFill>
                  <a:srgbClr val="0B5394"/>
                </a:solidFill>
                <a:latin typeface="Roboto"/>
                <a:ea typeface="Roboto"/>
                <a:cs typeface="Roboto"/>
                <a:sym typeface="Roboto"/>
              </a:rPr>
              <a:t>Menu of Projects (Rehabilitation and Reconstruction)</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3" name="TextBox 2">
            <a:extLst>
              <a:ext uri="{FF2B5EF4-FFF2-40B4-BE49-F238E27FC236}">
                <a16:creationId xmlns:a16="http://schemas.microsoft.com/office/drawing/2014/main" id="{46565B3B-BF12-8E03-71D3-6EFCE9A292FC}"/>
              </a:ext>
            </a:extLst>
          </p:cNvPr>
          <p:cNvSpPr txBox="1"/>
          <p:nvPr/>
        </p:nvSpPr>
        <p:spPr>
          <a:xfrm>
            <a:off x="518160" y="692875"/>
            <a:ext cx="8107680" cy="4147417"/>
          </a:xfrm>
          <a:prstGeom prst="rect">
            <a:avLst/>
          </a:prstGeom>
          <a:noFill/>
        </p:spPr>
        <p:txBody>
          <a:bodyPr wrap="square">
            <a:spAutoFit/>
          </a:bodyPr>
          <a:lstStyle/>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Major repair or reconstruction of </a:t>
            </a:r>
            <a:r>
              <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roads </a:t>
            </a:r>
            <a:r>
              <a:rPr lang="en-US" sz="1600" dirty="0">
                <a:latin typeface="Arial" panose="020B0604020202020204" pitchFamily="34" charset="0"/>
                <a:ea typeface="Arial" panose="020B0604020202020204" pitchFamily="34" charset="0"/>
                <a:cs typeface="Times New Roman" panose="02020603050405020304" pitchFamily="18" charset="0"/>
              </a:rPr>
              <a:t>and bridges and its auxiliary parts (e.g. collapsed road and bridges, slope protection, road slip, etc.).</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Major repair/reconstruction of damaged schools, hospitals, and other public buildings such as evacuation centers, municipal halls, etc.</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Repair/rehabilitation/reconstruction of damaged irrigation facilities.</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Repair/rehabilitation/reconstruction of damaged disaster mitigating structures such as flood control, dikes, river control, sea wall, etc.</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Resettlement Program for displaced population.</a:t>
            </a:r>
          </a:p>
          <a:p>
            <a:pPr marL="342900" lvl="0" indent="-342900" algn="just">
              <a:lnSpc>
                <a:spcPct val="115000"/>
              </a:lnSpc>
              <a:buFont typeface="+mj-lt"/>
              <a:buAutoNum type="arabicPeriod"/>
            </a:pP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1600" dirty="0">
                <a:latin typeface="Arial" panose="020B0604020202020204" pitchFamily="34" charset="0"/>
                <a:ea typeface="Arial" panose="020B0604020202020204" pitchFamily="34" charset="0"/>
                <a:cs typeface="Times New Roman" panose="02020603050405020304" pitchFamily="18" charset="0"/>
              </a:rPr>
              <a:t>In the case of El Niño, priority programs and projects identified in RRP or by the concerned RDRRMC.</a:t>
            </a:r>
            <a:endParaRPr lang="en-US" sz="1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rabicPeriod"/>
            </a:pPr>
            <a:endParaRPr lang="en-US" sz="16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22423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2" name="Google Shape;87;p18">
            <a:extLst>
              <a:ext uri="{FF2B5EF4-FFF2-40B4-BE49-F238E27FC236}">
                <a16:creationId xmlns:a16="http://schemas.microsoft.com/office/drawing/2014/main" id="{90B4F927-DB67-A166-6BF3-C0644499B6F5}"/>
              </a:ext>
            </a:extLst>
          </p:cNvPr>
          <p:cNvSpPr txBox="1">
            <a:spLocks noGrp="1"/>
          </p:cNvSpPr>
          <p:nvPr>
            <p:ph type="title"/>
          </p:nvPr>
        </p:nvSpPr>
        <p:spPr>
          <a:xfrm>
            <a:off x="122046"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Documentary Requirements</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graphicFrame>
        <p:nvGraphicFramePr>
          <p:cNvPr id="3" name="Table 2">
            <a:extLst>
              <a:ext uri="{FF2B5EF4-FFF2-40B4-BE49-F238E27FC236}">
                <a16:creationId xmlns:a16="http://schemas.microsoft.com/office/drawing/2014/main" id="{2A98497B-85B8-F33A-81BB-899D6EEF9DE4}"/>
              </a:ext>
            </a:extLst>
          </p:cNvPr>
          <p:cNvGraphicFramePr>
            <a:graphicFrameLocks noGrp="1"/>
          </p:cNvGraphicFramePr>
          <p:nvPr>
            <p:extLst>
              <p:ext uri="{D42A27DB-BD31-4B8C-83A1-F6EECF244321}">
                <p14:modId xmlns:p14="http://schemas.microsoft.com/office/powerpoint/2010/main" val="165414293"/>
              </p:ext>
            </p:extLst>
          </p:nvPr>
        </p:nvGraphicFramePr>
        <p:xfrm>
          <a:off x="3603413" y="593670"/>
          <a:ext cx="5242561" cy="3814002"/>
        </p:xfrm>
        <a:graphic>
          <a:graphicData uri="http://schemas.openxmlformats.org/drawingml/2006/table">
            <a:tbl>
              <a:tblPr firstRow="1" firstCol="1" bandRow="1"/>
              <a:tblGrid>
                <a:gridCol w="5242561">
                  <a:extLst>
                    <a:ext uri="{9D8B030D-6E8A-4147-A177-3AD203B41FA5}">
                      <a16:colId xmlns:a16="http://schemas.microsoft.com/office/drawing/2014/main" val="3455615174"/>
                    </a:ext>
                  </a:extLst>
                </a:gridCol>
              </a:tblGrid>
              <a:tr h="248102">
                <a:tc>
                  <a:txBody>
                    <a:bodyPr/>
                    <a:lstStyle/>
                    <a:p>
                      <a:pPr algn="ctr">
                        <a:lnSpc>
                          <a:spcPct val="115000"/>
                        </a:lnSpc>
                        <a:spcAft>
                          <a:spcPts val="100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Infrastructure Projects</a:t>
                      </a:r>
                      <a:endParaRPr lang="en-PH"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921188974"/>
                  </a:ext>
                </a:extLst>
              </a:tr>
              <a:tr h="3565900">
                <a:tc>
                  <a:txBody>
                    <a:bodyPr/>
                    <a:lstStyle/>
                    <a:p>
                      <a:pPr marL="228600" marR="0" lvl="0" indent="-228600" algn="just" defTabSz="914400" rtl="0" eaLnBrk="1" fontAlgn="auto" latinLnBrk="0" hangingPunct="1">
                        <a:lnSpc>
                          <a:spcPct val="115000"/>
                        </a:lnSpc>
                        <a:spcBef>
                          <a:spcPts val="0"/>
                        </a:spcBef>
                        <a:spcAft>
                          <a:spcPts val="0"/>
                        </a:spcAft>
                        <a:buClr>
                          <a:srgbClr val="000000"/>
                        </a:buClr>
                        <a:buSzTx/>
                        <a:buFont typeface="Webdings" panose="05030102010509060703" pitchFamily="18" charset="2"/>
                        <a:buAutoNum type="arabicPeriod"/>
                        <a:tabLst/>
                        <a:defRPr/>
                      </a:pPr>
                      <a:r>
                        <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Endorsement Letter from LCE or Agency Head with Project Proposal Template</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28600" lvl="0" indent="-228600" algn="just">
                        <a:lnSpc>
                          <a:spcPct val="115000"/>
                        </a:lnSpc>
                        <a:buFont typeface="+mj-lt"/>
                        <a:buAutoNum type="arabicPeriod"/>
                      </a:pPr>
                      <a:r>
                        <a:rPr lang="en-US" sz="12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 Design documents Program of Works, Detailed Engineering Design, etc.</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28600" lvl="0" indent="-228600" algn="just">
                        <a:lnSpc>
                          <a:spcPct val="115000"/>
                        </a:lnSpc>
                        <a:buFont typeface="+mj-lt"/>
                        <a:buAutoNum type="arabicPeriod"/>
                      </a:pPr>
                      <a:r>
                        <a:rPr lang="en-US" sz="1200" b="0" dirty="0">
                          <a:effectLst/>
                          <a:latin typeface="Arial" panose="020B0604020202020204" pitchFamily="34" charset="0"/>
                          <a:ea typeface="Arial" panose="020B0604020202020204" pitchFamily="34" charset="0"/>
                          <a:cs typeface="Times New Roman" panose="02020603050405020304" pitchFamily="18" charset="0"/>
                        </a:rPr>
                        <a:t>Calamity Damaged Report with Geotagged and Time-Stamped Photo</a:t>
                      </a:r>
                      <a:endParaRPr lang="en-US" sz="1000" b="0" dirty="0">
                        <a:effectLst/>
                        <a:latin typeface="Arial" panose="020B0604020202020204" pitchFamily="34" charset="0"/>
                        <a:ea typeface="Arial" panose="020B0604020202020204" pitchFamily="34" charset="0"/>
                        <a:cs typeface="Times New Roman" panose="02020603050405020304" pitchFamily="18" charset="0"/>
                      </a:endParaRPr>
                    </a:p>
                    <a:p>
                      <a:pPr marL="228600" lvl="0" indent="-228600" algn="just">
                        <a:lnSpc>
                          <a:spcPct val="115000"/>
                        </a:lnSpc>
                        <a:spcAft>
                          <a:spcPts val="1000"/>
                        </a:spcAft>
                        <a:buFont typeface="+mj-lt"/>
                        <a:buAutoNum type="arabicPeriod"/>
                      </a:pPr>
                      <a:r>
                        <a:rPr lang="en-US" sz="12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Certificate of Unavailability of Funding  (For LGUs accompanied by LDRRM and Special Trust Fund and Received NDRRM Fund Utilization Report – COA Stamped</a:t>
                      </a:r>
                    </a:p>
                    <a:p>
                      <a:pPr marL="228600" lvl="0" indent="-228600" algn="just">
                        <a:lnSpc>
                          <a:spcPct val="115000"/>
                        </a:lnSpc>
                        <a:spcAft>
                          <a:spcPts val="0"/>
                        </a:spcAft>
                        <a:buFont typeface="+mj-lt"/>
                        <a:buAutoNum type="arabicPeriod"/>
                      </a:pPr>
                      <a:r>
                        <a:rPr lang="en-US" sz="1200" b="0" i="0" u="none" strike="noStrike" cap="none" dirty="0">
                          <a:solidFill>
                            <a:schemeClr val="tx1"/>
                          </a:solidFill>
                          <a:effectLst/>
                          <a:latin typeface="+mn-lt"/>
                          <a:ea typeface="+mn-ea"/>
                          <a:cs typeface="+mn-cs"/>
                          <a:sym typeface="Arial"/>
                        </a:rPr>
                        <a:t>Certification from DPWH of compliance to standard design and costing (If LGU wants to implement the project)</a:t>
                      </a:r>
                    </a:p>
                    <a:p>
                      <a:pPr marL="228600" lvl="0" indent="-228600">
                        <a:spcAft>
                          <a:spcPts val="0"/>
                        </a:spcAft>
                        <a:buFont typeface="+mj-lt"/>
                        <a:buAutoNum type="arabicPeriod"/>
                      </a:pPr>
                      <a:r>
                        <a:rPr lang="en-US" sz="1200" b="0" i="0" u="none" strike="noStrike" cap="none" dirty="0">
                          <a:solidFill>
                            <a:schemeClr val="tx1"/>
                          </a:solidFill>
                          <a:effectLst/>
                          <a:latin typeface="+mn-lt"/>
                          <a:ea typeface="+mn-ea"/>
                          <a:cs typeface="+mn-cs"/>
                          <a:sym typeface="Arial"/>
                        </a:rPr>
                        <a:t>Certification of Capability to Implement Infrastructure </a:t>
                      </a:r>
                      <a:r>
                        <a:rPr lang="en-US" sz="1200" b="0" i="0" u="none" strike="noStrike" cap="none">
                          <a:solidFill>
                            <a:schemeClr val="tx1"/>
                          </a:solidFill>
                          <a:effectLst/>
                          <a:latin typeface="+mn-lt"/>
                          <a:ea typeface="+mn-ea"/>
                          <a:cs typeface="+mn-cs"/>
                          <a:sym typeface="Arial"/>
                        </a:rPr>
                        <a:t>Project (If LGU wants to implement the project)</a:t>
                      </a:r>
                      <a:endParaRPr lang="en-US" sz="1200" b="0" i="0" u="none" strike="noStrike" cap="none" dirty="0">
                        <a:solidFill>
                          <a:schemeClr val="tx1"/>
                        </a:solidFill>
                        <a:effectLst/>
                        <a:latin typeface="+mn-lt"/>
                        <a:ea typeface="+mn-ea"/>
                        <a:cs typeface="+mn-cs"/>
                        <a:sym typeface="Arial"/>
                      </a:endParaRPr>
                    </a:p>
                    <a:p>
                      <a:pPr marL="228600" lvl="0" indent="-228600">
                        <a:spcAft>
                          <a:spcPts val="0"/>
                        </a:spcAft>
                        <a:buFont typeface="+mj-lt"/>
                        <a:buAutoNum type="arabicPeriod"/>
                      </a:pPr>
                      <a:r>
                        <a:rPr lang="en-US" sz="1200" b="0" i="0" u="none" strike="noStrike" cap="none" dirty="0">
                          <a:solidFill>
                            <a:schemeClr val="tx1"/>
                          </a:solidFill>
                          <a:effectLst/>
                          <a:latin typeface="+mn-lt"/>
                          <a:ea typeface="+mn-ea"/>
                          <a:cs typeface="+mn-cs"/>
                          <a:sym typeface="Arial"/>
                        </a:rPr>
                        <a:t>Hazard Assessment of Project Location (for Reconstruction/Construction of Damaged Facility to a New Location)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878360"/>
                  </a:ext>
                </a:extLst>
              </a:tr>
            </a:tbl>
          </a:graphicData>
        </a:graphic>
      </p:graphicFrame>
      <p:graphicFrame>
        <p:nvGraphicFramePr>
          <p:cNvPr id="4" name="Table 3">
            <a:extLst>
              <a:ext uri="{FF2B5EF4-FFF2-40B4-BE49-F238E27FC236}">
                <a16:creationId xmlns:a16="http://schemas.microsoft.com/office/drawing/2014/main" id="{689FE5F7-CF59-0C37-7BA5-822EF3CEA146}"/>
              </a:ext>
            </a:extLst>
          </p:cNvPr>
          <p:cNvGraphicFramePr>
            <a:graphicFrameLocks noGrp="1"/>
          </p:cNvGraphicFramePr>
          <p:nvPr>
            <p:extLst>
              <p:ext uri="{D42A27DB-BD31-4B8C-83A1-F6EECF244321}">
                <p14:modId xmlns:p14="http://schemas.microsoft.com/office/powerpoint/2010/main" val="3654281281"/>
              </p:ext>
            </p:extLst>
          </p:nvPr>
        </p:nvGraphicFramePr>
        <p:xfrm>
          <a:off x="223520" y="593670"/>
          <a:ext cx="3034453" cy="3828834"/>
        </p:xfrm>
        <a:graphic>
          <a:graphicData uri="http://schemas.openxmlformats.org/drawingml/2006/table">
            <a:tbl>
              <a:tblPr firstRow="1" firstCol="1" bandRow="1"/>
              <a:tblGrid>
                <a:gridCol w="3034453">
                  <a:extLst>
                    <a:ext uri="{9D8B030D-6E8A-4147-A177-3AD203B41FA5}">
                      <a16:colId xmlns:a16="http://schemas.microsoft.com/office/drawing/2014/main" val="3929236753"/>
                    </a:ext>
                  </a:extLst>
                </a:gridCol>
              </a:tblGrid>
              <a:tr h="181955">
                <a:tc>
                  <a:txBody>
                    <a:bodyPr/>
                    <a:lstStyle/>
                    <a:p>
                      <a:pPr algn="ctr">
                        <a:lnSpc>
                          <a:spcPct val="115000"/>
                        </a:lnSpc>
                        <a:spcAft>
                          <a:spcPts val="100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Non-Infrastructure Projects</a:t>
                      </a:r>
                      <a:endParaRPr lang="en-PH"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902328917"/>
                  </a:ext>
                </a:extLst>
              </a:tr>
              <a:tr h="3632047">
                <a:tc>
                  <a:txBody>
                    <a:bodyPr/>
                    <a:lstStyle/>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Endorsement Letter from LCE or Agency Head with Project Proposal Template</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2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Work and Financial Plan with List of Target Beneficiaries (for Resettlement Projects)</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2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Social Awareness and Consultations for Beneficiary Community/Family (for Resettlement Projects) </a:t>
                      </a: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endPar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Certificate of Land Availability. Transfer Certificate of Title or Deed of Sale or Donation for Resettlement Projects)</a:t>
                      </a:r>
                      <a:endParaRPr lang="en-PH"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288459"/>
                  </a:ext>
                </a:extLst>
              </a:tr>
            </a:tbl>
          </a:graphicData>
        </a:graphic>
      </p:graphicFrame>
    </p:spTree>
    <p:extLst>
      <p:ext uri="{BB962C8B-B14F-4D97-AF65-F5344CB8AC3E}">
        <p14:creationId xmlns:p14="http://schemas.microsoft.com/office/powerpoint/2010/main" val="116286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3" name="Google Shape;87;p18">
            <a:extLst>
              <a:ext uri="{FF2B5EF4-FFF2-40B4-BE49-F238E27FC236}">
                <a16:creationId xmlns:a16="http://schemas.microsoft.com/office/drawing/2014/main" id="{8FBC523E-ADE0-B67C-F430-D64FEC5592DC}"/>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Background LDRRM Fund</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sp>
        <p:nvSpPr>
          <p:cNvPr id="4" name="TextBox 3">
            <a:extLst>
              <a:ext uri="{FF2B5EF4-FFF2-40B4-BE49-F238E27FC236}">
                <a16:creationId xmlns:a16="http://schemas.microsoft.com/office/drawing/2014/main" id="{F8960BDD-7594-D2A0-0745-05112C0E5A7D}"/>
              </a:ext>
            </a:extLst>
          </p:cNvPr>
          <p:cNvSpPr txBox="1"/>
          <p:nvPr/>
        </p:nvSpPr>
        <p:spPr>
          <a:xfrm>
            <a:off x="167878" y="540877"/>
            <a:ext cx="8808243" cy="4187813"/>
          </a:xfrm>
          <a:prstGeom prst="rect">
            <a:avLst/>
          </a:prstGeom>
          <a:noFill/>
        </p:spPr>
        <p:txBody>
          <a:bodyPr wrap="square">
            <a:spAutoFit/>
          </a:bodyPr>
          <a:lstStyle/>
          <a:p>
            <a:pPr algn="just"/>
            <a:r>
              <a:rPr lang="en-US" sz="1300" b="1" i="0" u="none" strike="noStrike" dirty="0">
                <a:solidFill>
                  <a:schemeClr val="tx1"/>
                </a:solidFill>
                <a:effectLst/>
                <a:latin typeface="arial" panose="020B0604020202020204" pitchFamily="34" charset="0"/>
              </a:rPr>
              <a:t>Section 21.</a:t>
            </a:r>
            <a:r>
              <a:rPr lang="en-US" sz="1300" b="0" i="0" u="none" strike="noStrike" dirty="0">
                <a:solidFill>
                  <a:schemeClr val="tx1"/>
                </a:solidFill>
                <a:effectLst/>
                <a:latin typeface="arial" panose="020B0604020202020204" pitchFamily="34" charset="0"/>
              </a:rPr>
              <a:t> </a:t>
            </a:r>
            <a:r>
              <a:rPr lang="en-US" sz="1300" b="0" i="1" u="none" strike="noStrike" dirty="0">
                <a:solidFill>
                  <a:schemeClr val="tx1"/>
                </a:solidFill>
                <a:effectLst/>
                <a:latin typeface="arial" panose="020B0604020202020204" pitchFamily="34" charset="0"/>
              </a:rPr>
              <a:t>Local Disaster Risk" Reduction and Management Fund (LDRRMF).</a:t>
            </a:r>
            <a:r>
              <a:rPr lang="en-US" sz="1300" b="0" i="0" u="none" strike="noStrike" dirty="0">
                <a:solidFill>
                  <a:schemeClr val="tx1"/>
                </a:solidFill>
                <a:effectLst/>
                <a:latin typeface="arial" panose="020B0604020202020204" pitchFamily="34" charset="0"/>
              </a:rPr>
              <a:t> - The present Local Calamity Fund shall henceforth be known as the Local Disaster Risk Reduction and Management Fund (LDRRMF). Not less than five percent (5%) of the estimated revenue from regular sources shall be set aside as the LDRRMF to support disaster risk management activities such as, but not limited to, pre-disaster preparedness programs including training, purchasing life-saving rescue equipment, supplies and medicines, for post-disaster activities, and for the payment of premiums on calamity insurance. The LDRRMC shall monitor and evaluate the use and disbursement of the LDRRMF based on the. LDRRMP as incorporated in the local development plans and annual work and financial plan. Upon the recommendation of the LDRRMO and approval of the </a:t>
            </a:r>
            <a:r>
              <a:rPr lang="en-US" sz="1300" b="0" i="0" u="none" strike="noStrike" dirty="0" err="1">
                <a:solidFill>
                  <a:schemeClr val="tx1"/>
                </a:solidFill>
                <a:effectLst/>
                <a:latin typeface="arial" panose="020B0604020202020204" pitchFamily="34" charset="0"/>
              </a:rPr>
              <a:t>sanggunian</a:t>
            </a:r>
            <a:r>
              <a:rPr lang="en-US" sz="1300" b="0" i="0" u="none" strike="noStrike" dirty="0">
                <a:solidFill>
                  <a:schemeClr val="tx1"/>
                </a:solidFill>
                <a:effectLst/>
                <a:latin typeface="arial" panose="020B0604020202020204" pitchFamily="34" charset="0"/>
              </a:rPr>
              <a:t> concerned, the LDRRMC may transfer the said fund to support disaster risk reduction work of other LDRRMCs which are declared under state of calamity.</a:t>
            </a:r>
          </a:p>
          <a:p>
            <a:pPr algn="just"/>
            <a:endParaRPr lang="en-US" sz="1300" b="0" i="0" u="none" strike="noStrike" dirty="0">
              <a:solidFill>
                <a:schemeClr val="tx1"/>
              </a:solidFill>
              <a:effectLst/>
              <a:latin typeface="arial" panose="020B0604020202020204" pitchFamily="34" charset="0"/>
            </a:endParaRPr>
          </a:p>
          <a:p>
            <a:pPr algn="just"/>
            <a:r>
              <a:rPr lang="en-US" sz="1300" b="0" i="0" u="none" strike="noStrike" dirty="0">
                <a:solidFill>
                  <a:schemeClr val="tx1"/>
                </a:solidFill>
                <a:effectLst/>
                <a:latin typeface="arial" panose="020B0604020202020204" pitchFamily="34" charset="0"/>
              </a:rPr>
              <a:t>Of the amount appropriated for LDRRMF, thirty percent (30%) shall be allocated as Quick Response Fund (QRF) or stand-by fund for relief and recovery programs in order that situation and living conditions of people In communities or areas stricken by disasters, calamities, epidemics, or complex emergencies, may be normalized as quickly as possible.</a:t>
            </a:r>
          </a:p>
          <a:p>
            <a:pPr algn="just"/>
            <a:endParaRPr lang="en-US" sz="1300" b="0" i="0" u="none" strike="noStrike" dirty="0">
              <a:solidFill>
                <a:schemeClr val="tx1"/>
              </a:solidFill>
              <a:effectLst/>
              <a:latin typeface="arial" panose="020B0604020202020204" pitchFamily="34" charset="0"/>
            </a:endParaRPr>
          </a:p>
          <a:p>
            <a:pPr algn="just"/>
            <a:r>
              <a:rPr lang="en-US" sz="1300" b="0" i="0" u="none" strike="noStrike" dirty="0">
                <a:solidFill>
                  <a:schemeClr val="tx1"/>
                </a:solidFill>
                <a:effectLst/>
                <a:latin typeface="arial" panose="020B0604020202020204" pitchFamily="34" charset="0"/>
              </a:rPr>
              <a:t>Unexpended LDRRMF shall accrue to a special trust fund solely for the purpose of supporting disaster risk reduction and management activities of the LDRRMCs within the next five (5) years. Any such amount still not fully utilized after five (5) years shall revert back to the general fund and will be available for other social services to be identified by the local </a:t>
            </a:r>
            <a:r>
              <a:rPr lang="en-US" sz="1300" b="0" i="0" u="none" strike="noStrike" dirty="0" err="1">
                <a:solidFill>
                  <a:schemeClr val="tx1"/>
                </a:solidFill>
                <a:effectLst/>
                <a:latin typeface="arial" panose="020B0604020202020204" pitchFamily="34" charset="0"/>
              </a:rPr>
              <a:t>sanggunian</a:t>
            </a:r>
            <a:r>
              <a:rPr lang="en-US" sz="1300" b="0" i="0" u="none" strike="noStrike" dirty="0">
                <a:solidFill>
                  <a:schemeClr val="tx1"/>
                </a:solidFill>
                <a:effectLst/>
                <a:latin typeface="arial" panose="020B0604020202020204" pitchFamily="34" charset="0"/>
              </a:rPr>
              <a:t>.</a:t>
            </a:r>
          </a:p>
          <a:p>
            <a:pPr marL="228600" marR="0" lvl="0" indent="-76200" algn="just" defTabSz="914400" eaLnBrk="1" fontAlgn="auto" latinLnBrk="0" hangingPunct="1">
              <a:lnSpc>
                <a:spcPct val="90000"/>
              </a:lnSpc>
              <a:spcBef>
                <a:spcPts val="1000"/>
              </a:spcBef>
              <a:spcAft>
                <a:spcPts val="0"/>
              </a:spcAft>
              <a:buClrTx/>
              <a:buSzPct val="142857"/>
              <a:buFont typeface="Noto Sans Symbols"/>
              <a:buNone/>
              <a:tabLst/>
              <a:defRPr/>
            </a:pPr>
            <a:endParaRPr kumimoji="0" lang="en-US" sz="120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3440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2" name="TextBox 1">
            <a:extLst>
              <a:ext uri="{FF2B5EF4-FFF2-40B4-BE49-F238E27FC236}">
                <a16:creationId xmlns:a16="http://schemas.microsoft.com/office/drawing/2014/main" id="{1E842F0D-411D-BDFA-6CC8-0234E6BB5163}"/>
              </a:ext>
            </a:extLst>
          </p:cNvPr>
          <p:cNvSpPr txBox="1"/>
          <p:nvPr/>
        </p:nvSpPr>
        <p:spPr>
          <a:xfrm>
            <a:off x="2657475" y="1493044"/>
            <a:ext cx="5014913" cy="1200329"/>
          </a:xfrm>
          <a:prstGeom prst="rect">
            <a:avLst/>
          </a:prstGeom>
          <a:noFill/>
        </p:spPr>
        <p:txBody>
          <a:bodyPr wrap="square" rtlCol="0">
            <a:spAutoFit/>
          </a:bodyPr>
          <a:lstStyle/>
          <a:p>
            <a:pPr algn="ctr"/>
            <a:r>
              <a:rPr lang="en-US" sz="7200" dirty="0"/>
              <a:t>Thank You!</a:t>
            </a:r>
            <a:endParaRPr lang="en-PH" sz="7200" dirty="0"/>
          </a:p>
        </p:txBody>
      </p:sp>
    </p:spTree>
    <p:extLst>
      <p:ext uri="{BB962C8B-B14F-4D97-AF65-F5344CB8AC3E}">
        <p14:creationId xmlns:p14="http://schemas.microsoft.com/office/powerpoint/2010/main" val="140738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3" name="Google Shape;87;p18">
            <a:extLst>
              <a:ext uri="{FF2B5EF4-FFF2-40B4-BE49-F238E27FC236}">
                <a16:creationId xmlns:a16="http://schemas.microsoft.com/office/drawing/2014/main" id="{8FBC523E-ADE0-B67C-F430-D64FEC5592DC}"/>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5" name="Picture 4">
            <a:extLst>
              <a:ext uri="{FF2B5EF4-FFF2-40B4-BE49-F238E27FC236}">
                <a16:creationId xmlns:a16="http://schemas.microsoft.com/office/drawing/2014/main" id="{EDEBCB00-9251-1023-C11F-0060C01E84DA}"/>
              </a:ext>
            </a:extLst>
          </p:cNvPr>
          <p:cNvPicPr>
            <a:picLocks noChangeAspect="1"/>
          </p:cNvPicPr>
          <p:nvPr/>
        </p:nvPicPr>
        <p:blipFill>
          <a:blip r:embed="rId4"/>
          <a:stretch>
            <a:fillRect/>
          </a:stretch>
        </p:blipFill>
        <p:spPr>
          <a:xfrm>
            <a:off x="709073" y="704589"/>
            <a:ext cx="7725853" cy="3734321"/>
          </a:xfrm>
          <a:prstGeom prst="rect">
            <a:avLst/>
          </a:prstGeom>
        </p:spPr>
      </p:pic>
    </p:spTree>
    <p:extLst>
      <p:ext uri="{BB962C8B-B14F-4D97-AF65-F5344CB8AC3E}">
        <p14:creationId xmlns:p14="http://schemas.microsoft.com/office/powerpoint/2010/main" val="4049030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9" name="Picture 8">
            <a:extLst>
              <a:ext uri="{FF2B5EF4-FFF2-40B4-BE49-F238E27FC236}">
                <a16:creationId xmlns:a16="http://schemas.microsoft.com/office/drawing/2014/main" id="{E55F8868-7EFF-28D1-9510-4E7B44044386}"/>
              </a:ext>
            </a:extLst>
          </p:cNvPr>
          <p:cNvPicPr>
            <a:picLocks noChangeAspect="1"/>
          </p:cNvPicPr>
          <p:nvPr/>
        </p:nvPicPr>
        <p:blipFill>
          <a:blip r:embed="rId4"/>
          <a:stretch>
            <a:fillRect/>
          </a:stretch>
        </p:blipFill>
        <p:spPr>
          <a:xfrm>
            <a:off x="171027" y="701468"/>
            <a:ext cx="4400973" cy="3050620"/>
          </a:xfrm>
          <a:prstGeom prst="rect">
            <a:avLst/>
          </a:prstGeom>
        </p:spPr>
      </p:pic>
      <p:pic>
        <p:nvPicPr>
          <p:cNvPr id="11" name="Picture 10">
            <a:extLst>
              <a:ext uri="{FF2B5EF4-FFF2-40B4-BE49-F238E27FC236}">
                <a16:creationId xmlns:a16="http://schemas.microsoft.com/office/drawing/2014/main" id="{549A8A07-8B6A-54D8-CB13-4884949D6A86}"/>
              </a:ext>
            </a:extLst>
          </p:cNvPr>
          <p:cNvPicPr>
            <a:picLocks noChangeAspect="1"/>
          </p:cNvPicPr>
          <p:nvPr/>
        </p:nvPicPr>
        <p:blipFill>
          <a:blip r:embed="rId5"/>
          <a:stretch>
            <a:fillRect/>
          </a:stretch>
        </p:blipFill>
        <p:spPr>
          <a:xfrm>
            <a:off x="4657725" y="1047550"/>
            <a:ext cx="4315248" cy="2848373"/>
          </a:xfrm>
          <a:prstGeom prst="rect">
            <a:avLst/>
          </a:prstGeom>
        </p:spPr>
      </p:pic>
    </p:spTree>
    <p:extLst>
      <p:ext uri="{BB962C8B-B14F-4D97-AF65-F5344CB8AC3E}">
        <p14:creationId xmlns:p14="http://schemas.microsoft.com/office/powerpoint/2010/main" val="383489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2DDA5D75-A2EA-591A-6146-4C87BCB987A0}"/>
              </a:ext>
            </a:extLst>
          </p:cNvPr>
          <p:cNvPicPr>
            <a:picLocks noChangeAspect="1"/>
          </p:cNvPicPr>
          <p:nvPr/>
        </p:nvPicPr>
        <p:blipFill>
          <a:blip r:embed="rId4"/>
          <a:stretch>
            <a:fillRect/>
          </a:stretch>
        </p:blipFill>
        <p:spPr>
          <a:xfrm>
            <a:off x="1152047" y="699826"/>
            <a:ext cx="7163278" cy="3743847"/>
          </a:xfrm>
          <a:prstGeom prst="rect">
            <a:avLst/>
          </a:prstGeom>
        </p:spPr>
      </p:pic>
    </p:spTree>
    <p:extLst>
      <p:ext uri="{BB962C8B-B14F-4D97-AF65-F5344CB8AC3E}">
        <p14:creationId xmlns:p14="http://schemas.microsoft.com/office/powerpoint/2010/main" val="118979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F65FD157-0871-0975-B169-DC0A68FE9E09}"/>
              </a:ext>
            </a:extLst>
          </p:cNvPr>
          <p:cNvPicPr>
            <a:picLocks noChangeAspect="1"/>
          </p:cNvPicPr>
          <p:nvPr/>
        </p:nvPicPr>
        <p:blipFill>
          <a:blip r:embed="rId4"/>
          <a:stretch>
            <a:fillRect/>
          </a:stretch>
        </p:blipFill>
        <p:spPr>
          <a:xfrm>
            <a:off x="125799" y="690333"/>
            <a:ext cx="4389052" cy="3277057"/>
          </a:xfrm>
          <a:prstGeom prst="rect">
            <a:avLst/>
          </a:prstGeom>
        </p:spPr>
      </p:pic>
      <p:pic>
        <p:nvPicPr>
          <p:cNvPr id="6" name="Picture 5">
            <a:extLst>
              <a:ext uri="{FF2B5EF4-FFF2-40B4-BE49-F238E27FC236}">
                <a16:creationId xmlns:a16="http://schemas.microsoft.com/office/drawing/2014/main" id="{90130F20-2609-598C-05A7-52C2DC17F0E4}"/>
              </a:ext>
            </a:extLst>
          </p:cNvPr>
          <p:cNvPicPr>
            <a:picLocks noChangeAspect="1"/>
          </p:cNvPicPr>
          <p:nvPr/>
        </p:nvPicPr>
        <p:blipFill>
          <a:blip r:embed="rId5"/>
          <a:stretch>
            <a:fillRect/>
          </a:stretch>
        </p:blipFill>
        <p:spPr>
          <a:xfrm>
            <a:off x="4707732" y="769053"/>
            <a:ext cx="3910420" cy="3119616"/>
          </a:xfrm>
          <a:prstGeom prst="rect">
            <a:avLst/>
          </a:prstGeom>
        </p:spPr>
      </p:pic>
    </p:spTree>
    <p:extLst>
      <p:ext uri="{BB962C8B-B14F-4D97-AF65-F5344CB8AC3E}">
        <p14:creationId xmlns:p14="http://schemas.microsoft.com/office/powerpoint/2010/main" val="226671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FC5AB940-FF20-2913-19AA-FC713CB89CE4}"/>
              </a:ext>
            </a:extLst>
          </p:cNvPr>
          <p:cNvPicPr>
            <a:picLocks noChangeAspect="1"/>
          </p:cNvPicPr>
          <p:nvPr/>
        </p:nvPicPr>
        <p:blipFill>
          <a:blip r:embed="rId4"/>
          <a:stretch>
            <a:fillRect/>
          </a:stretch>
        </p:blipFill>
        <p:spPr>
          <a:xfrm>
            <a:off x="1064419" y="857250"/>
            <a:ext cx="6758449" cy="3429000"/>
          </a:xfrm>
          <a:prstGeom prst="rect">
            <a:avLst/>
          </a:prstGeom>
        </p:spPr>
      </p:pic>
    </p:spTree>
    <p:extLst>
      <p:ext uri="{BB962C8B-B14F-4D97-AF65-F5344CB8AC3E}">
        <p14:creationId xmlns:p14="http://schemas.microsoft.com/office/powerpoint/2010/main" val="53485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5" name="Google Shape;87;p18">
            <a:extLst>
              <a:ext uri="{FF2B5EF4-FFF2-40B4-BE49-F238E27FC236}">
                <a16:creationId xmlns:a16="http://schemas.microsoft.com/office/drawing/2014/main" id="{3A1FD0B4-03FD-E69F-87C7-860BB86A1EBE}"/>
              </a:ext>
            </a:extLst>
          </p:cNvPr>
          <p:cNvSpPr txBox="1">
            <a:spLocks noGrp="1"/>
          </p:cNvSpPr>
          <p:nvPr>
            <p:ph type="title"/>
          </p:nvPr>
        </p:nvSpPr>
        <p:spPr>
          <a:xfrm>
            <a:off x="311700" y="60960"/>
            <a:ext cx="8520600" cy="41295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rgbClr val="0B5394"/>
                </a:solidFill>
                <a:latin typeface="Roboto"/>
                <a:ea typeface="Roboto"/>
                <a:cs typeface="Roboto"/>
                <a:sym typeface="Roboto"/>
              </a:rPr>
              <a:t>DILG-DBM JMC 2013 - 01</a:t>
            </a:r>
            <a:br>
              <a:rPr lang="en-US" b="1" dirty="0">
                <a:solidFill>
                  <a:srgbClr val="0B5394"/>
                </a:solidFill>
                <a:latin typeface="Roboto"/>
                <a:ea typeface="Roboto"/>
                <a:cs typeface="Roboto"/>
                <a:sym typeface="Roboto"/>
              </a:rPr>
            </a:br>
            <a:endParaRPr lang="en-PH" b="1" dirty="0">
              <a:solidFill>
                <a:srgbClr val="0B5394"/>
              </a:solidFill>
              <a:latin typeface="Roboto"/>
              <a:ea typeface="Roboto"/>
              <a:cs typeface="Roboto"/>
              <a:sym typeface="Roboto"/>
            </a:endParaRPr>
          </a:p>
        </p:txBody>
      </p:sp>
      <p:pic>
        <p:nvPicPr>
          <p:cNvPr id="3" name="Picture 2">
            <a:extLst>
              <a:ext uri="{FF2B5EF4-FFF2-40B4-BE49-F238E27FC236}">
                <a16:creationId xmlns:a16="http://schemas.microsoft.com/office/drawing/2014/main" id="{896374E2-DB03-CEA1-859A-4FF68A1F91FE}"/>
              </a:ext>
            </a:extLst>
          </p:cNvPr>
          <p:cNvPicPr>
            <a:picLocks noChangeAspect="1"/>
          </p:cNvPicPr>
          <p:nvPr/>
        </p:nvPicPr>
        <p:blipFill>
          <a:blip r:embed="rId4"/>
          <a:stretch>
            <a:fillRect/>
          </a:stretch>
        </p:blipFill>
        <p:spPr>
          <a:xfrm>
            <a:off x="149564" y="876070"/>
            <a:ext cx="4422435" cy="2645802"/>
          </a:xfrm>
          <a:prstGeom prst="rect">
            <a:avLst/>
          </a:prstGeom>
        </p:spPr>
      </p:pic>
      <p:pic>
        <p:nvPicPr>
          <p:cNvPr id="6" name="Picture 5">
            <a:extLst>
              <a:ext uri="{FF2B5EF4-FFF2-40B4-BE49-F238E27FC236}">
                <a16:creationId xmlns:a16="http://schemas.microsoft.com/office/drawing/2014/main" id="{F895788C-DF7A-AEE3-D282-D019C3E0FD74}"/>
              </a:ext>
            </a:extLst>
          </p:cNvPr>
          <p:cNvPicPr>
            <a:picLocks noChangeAspect="1"/>
          </p:cNvPicPr>
          <p:nvPr/>
        </p:nvPicPr>
        <p:blipFill>
          <a:blip r:embed="rId5"/>
          <a:stretch>
            <a:fillRect/>
          </a:stretch>
        </p:blipFill>
        <p:spPr>
          <a:xfrm>
            <a:off x="4692029" y="814194"/>
            <a:ext cx="4216227" cy="2586231"/>
          </a:xfrm>
          <a:prstGeom prst="rect">
            <a:avLst/>
          </a:prstGeom>
        </p:spPr>
      </p:pic>
    </p:spTree>
    <p:extLst>
      <p:ext uri="{BB962C8B-B14F-4D97-AF65-F5344CB8AC3E}">
        <p14:creationId xmlns:p14="http://schemas.microsoft.com/office/powerpoint/2010/main" val="11619143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1786</Words>
  <Application>Microsoft Office PowerPoint</Application>
  <PresentationFormat>On-screen Show (16:9)</PresentationFormat>
  <Paragraphs>245</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Roboto</vt:lpstr>
      <vt:lpstr>arial</vt:lpstr>
      <vt:lpstr>Noto Sans Symbols</vt:lpstr>
      <vt:lpstr>Calibri</vt:lpstr>
      <vt:lpstr>Webdings</vt:lpstr>
      <vt:lpstr>Simple Light</vt:lpstr>
      <vt:lpstr>PowerPoint Presentation</vt:lpstr>
      <vt:lpstr>SCOPE OF PRESENTATION </vt:lpstr>
      <vt:lpstr>Background LDRRM Fund </vt:lpstr>
      <vt:lpstr>DILG-DBM JMC 2013 - 01 </vt:lpstr>
      <vt:lpstr>DILG-DBM JMC 2013 - 01 </vt:lpstr>
      <vt:lpstr>DILG-DBM JMC 2013 - 01 </vt:lpstr>
      <vt:lpstr>DILG-DBM JMC 2013 - 01 </vt:lpstr>
      <vt:lpstr>DILG-DBM JMC 2013 - 01 </vt:lpstr>
      <vt:lpstr>DILG-DBM JMC 2013 - 01 </vt:lpstr>
      <vt:lpstr>DILG-DBM JMC 2013 - 01 </vt:lpstr>
      <vt:lpstr>DILG-DBM JMC 2013 - 01 </vt:lpstr>
      <vt:lpstr>COA CIRCULAR 2012-002 </vt:lpstr>
      <vt:lpstr>COA CIRCULAR 2012-002 </vt:lpstr>
      <vt:lpstr>COA CIRCULAR 2012-002 </vt:lpstr>
      <vt:lpstr>COA CIRCULAR 2012-002 </vt:lpstr>
      <vt:lpstr>Background NDRRM Fund </vt:lpstr>
      <vt:lpstr>PowerPoint Presentation</vt:lpstr>
      <vt:lpstr>PowerPoint Presentation</vt:lpstr>
      <vt:lpstr>Menu of Projects (Pre-Disaster) </vt:lpstr>
      <vt:lpstr>Documentary Requirements </vt:lpstr>
      <vt:lpstr>Emergency Response and Early Recovery </vt:lpstr>
      <vt:lpstr>PowerPoint Presentation</vt:lpstr>
      <vt:lpstr>Menu of Projects (Disaster Response) </vt:lpstr>
      <vt:lpstr>Menu of Projects (Early Recovery) </vt:lpstr>
      <vt:lpstr>PowerPoint Presentation</vt:lpstr>
      <vt:lpstr>PowerPoint Presentation</vt:lpstr>
      <vt:lpstr>PowerPoint Presentation</vt:lpstr>
      <vt:lpstr>Menu of Projects (Rehabilitation and Reconstruction) </vt:lpstr>
      <vt:lpstr>Documentary Requirements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OCD NDRRMC</cp:lastModifiedBy>
  <cp:revision>9</cp:revision>
  <cp:lastPrinted>2024-10-01T22:31:46Z</cp:lastPrinted>
  <dcterms:modified xsi:type="dcterms:W3CDTF">2024-10-01T22:35:29Z</dcterms:modified>
</cp:coreProperties>
</file>